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notesSlides/notesSlide3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53" r:id="rId1"/>
  </p:sldMasterIdLst>
  <p:notesMasterIdLst>
    <p:notesMasterId r:id="rId81"/>
  </p:notesMasterIdLst>
  <p:handoutMasterIdLst>
    <p:handoutMasterId r:id="rId82"/>
  </p:handoutMasterIdLst>
  <p:sldIdLst>
    <p:sldId id="864" r:id="rId2"/>
    <p:sldId id="865" r:id="rId3"/>
    <p:sldId id="866" r:id="rId4"/>
    <p:sldId id="855" r:id="rId5"/>
    <p:sldId id="861" r:id="rId6"/>
    <p:sldId id="666" r:id="rId7"/>
    <p:sldId id="636" r:id="rId8"/>
    <p:sldId id="746" r:id="rId9"/>
    <p:sldId id="747" r:id="rId10"/>
    <p:sldId id="748" r:id="rId11"/>
    <p:sldId id="940" r:id="rId12"/>
    <p:sldId id="856" r:id="rId13"/>
    <p:sldId id="857" r:id="rId14"/>
    <p:sldId id="858" r:id="rId15"/>
    <p:sldId id="859" r:id="rId16"/>
    <p:sldId id="860" r:id="rId17"/>
    <p:sldId id="674" r:id="rId18"/>
    <p:sldId id="675" r:id="rId19"/>
    <p:sldId id="676" r:id="rId20"/>
    <p:sldId id="908" r:id="rId21"/>
    <p:sldId id="867" r:id="rId22"/>
    <p:sldId id="869" r:id="rId23"/>
    <p:sldId id="917" r:id="rId24"/>
    <p:sldId id="942" r:id="rId25"/>
    <p:sldId id="872" r:id="rId26"/>
    <p:sldId id="870" r:id="rId27"/>
    <p:sldId id="873" r:id="rId28"/>
    <p:sldId id="874" r:id="rId29"/>
    <p:sldId id="678" r:id="rId30"/>
    <p:sldId id="875" r:id="rId31"/>
    <p:sldId id="878" r:id="rId32"/>
    <p:sldId id="885" r:id="rId33"/>
    <p:sldId id="887" r:id="rId34"/>
    <p:sldId id="876" r:id="rId35"/>
    <p:sldId id="877" r:id="rId36"/>
    <p:sldId id="793" r:id="rId37"/>
    <p:sldId id="784" r:id="rId38"/>
    <p:sldId id="794" r:id="rId39"/>
    <p:sldId id="785" r:id="rId40"/>
    <p:sldId id="882" r:id="rId41"/>
    <p:sldId id="888" r:id="rId42"/>
    <p:sldId id="896" r:id="rId43"/>
    <p:sldId id="890" r:id="rId44"/>
    <p:sldId id="891" r:id="rId45"/>
    <p:sldId id="892" r:id="rId46"/>
    <p:sldId id="893" r:id="rId47"/>
    <p:sldId id="905" r:id="rId48"/>
    <p:sldId id="894" r:id="rId49"/>
    <p:sldId id="895" r:id="rId50"/>
    <p:sldId id="906" r:id="rId51"/>
    <p:sldId id="907" r:id="rId52"/>
    <p:sldId id="911" r:id="rId53"/>
    <p:sldId id="897" r:id="rId54"/>
    <p:sldId id="910" r:id="rId55"/>
    <p:sldId id="883" r:id="rId56"/>
    <p:sldId id="901" r:id="rId57"/>
    <p:sldId id="898" r:id="rId58"/>
    <p:sldId id="900" r:id="rId59"/>
    <p:sldId id="884" r:id="rId60"/>
    <p:sldId id="902" r:id="rId61"/>
    <p:sldId id="936" r:id="rId62"/>
    <p:sldId id="914" r:id="rId63"/>
    <p:sldId id="916" r:id="rId64"/>
    <p:sldId id="927" r:id="rId65"/>
    <p:sldId id="928" r:id="rId66"/>
    <p:sldId id="918" r:id="rId67"/>
    <p:sldId id="919" r:id="rId68"/>
    <p:sldId id="939" r:id="rId69"/>
    <p:sldId id="838" r:id="rId70"/>
    <p:sldId id="937" r:id="rId71"/>
    <p:sldId id="941" r:id="rId72"/>
    <p:sldId id="938" r:id="rId73"/>
    <p:sldId id="929" r:id="rId74"/>
    <p:sldId id="930" r:id="rId75"/>
    <p:sldId id="931" r:id="rId76"/>
    <p:sldId id="932" r:id="rId77"/>
    <p:sldId id="933" r:id="rId78"/>
    <p:sldId id="934" r:id="rId79"/>
    <p:sldId id="935" r:id="rId80"/>
  </p:sldIdLst>
  <p:sldSz cx="9144000" cy="6858000" type="screen4x3"/>
  <p:notesSz cx="7315200" cy="9601200"/>
  <p:embeddedFontLst>
    <p:embeddedFont>
      <p:font typeface="Verdana" pitchFamily="34" charset="0"/>
      <p:regular r:id="rId83"/>
      <p:bold r:id="rId84"/>
      <p:italic r:id="rId85"/>
      <p:boldItalic r:id="rId8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</p:showPr>
  <p:clrMru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821" autoAdjust="0"/>
  </p:normalViewPr>
  <p:slideViewPr>
    <p:cSldViewPr>
      <p:cViewPr>
        <p:scale>
          <a:sx n="60" d="100"/>
          <a:sy n="60" d="100"/>
        </p:scale>
        <p:origin x="-2166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6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738" y="-91"/>
      </p:cViewPr>
      <p:guideLst>
        <p:guide orient="horz" pos="3024"/>
        <p:guide pos="2304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2.fntdata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1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44EFFC51-5F66-45AD-8BD1-FA1F80B3A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315135C5-669D-4A55-882D-EA69AE460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BB92-392D-405E-9B9B-0FEAB08194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03Dec14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HE2RO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BB92-392D-405E-9B9B-0FEAB08194D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03Dec14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HE2RO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09E229-449D-4F67-B928-97692478337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300D2B-77ED-4DA6-9DA7-3351BFE5FF7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55FC0A-F25C-440B-9D18-C4D8BBD37B3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Skip?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BB92-392D-405E-9B9B-0FEAB08194D3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03Dec14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HE2RO</a:t>
            </a:r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>
              <a:defRPr/>
            </a:pPr>
            <a:fld id="{F82C5902-39C6-4340-B6FA-9AC22AF6F133}" type="slidenum">
              <a:rPr lang="en-US" sz="1300">
                <a:cs typeface="+mn-cs"/>
              </a:rPr>
              <a:pPr algn="r" defTabSz="966788">
                <a:defRPr/>
              </a:pPr>
              <a:t>74</a:t>
            </a:fld>
            <a:endParaRPr lang="en-US" sz="1300"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>
              <a:defRPr/>
            </a:pPr>
            <a:fld id="{B58BFFA6-D24A-4974-A279-8A5536D402E4}" type="slidenum">
              <a:rPr lang="en-US" sz="1300">
                <a:cs typeface="+mn-cs"/>
              </a:rPr>
              <a:pPr algn="r" defTabSz="966788">
                <a:defRPr/>
              </a:pPr>
              <a:t>75</a:t>
            </a:fld>
            <a:endParaRPr lang="en-US" sz="1300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B331C-5B23-47CB-9835-34B5A9E9F055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2EA551-CFF4-4C91-815F-CE73B0DF3F72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57D-09A7-48BC-A14E-D7E394B0EA50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33C6FF-8839-432F-A082-5A758BDDF99C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D5E2F-1A0F-4F75-AD3A-F52998E57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2BE0C-DAC2-432F-AC6B-FCD9FC18C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50708-D29B-4C92-925C-B6C9B8361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EF974-3E2B-4660-9843-DB122B6A7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B424C-0F01-486C-916C-A87E40B88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4C6E7-6AC9-4D1F-92DA-53AEABC8E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6F010-8E53-4053-88A7-4006465C4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98D88-9FC9-42FD-8505-C7DE01C55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33FE6-3630-4BE6-BE55-B7919AD87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B0B07-55E1-4C8B-B6B1-DC2F8E67B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C6F36-D42F-43CC-9786-2298895FC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68E4C-B2D5-4DC7-8C5D-810779E7D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96890-109F-4600-B540-0042F4EF4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81D28-9F42-494C-8F07-2EBBEEE3C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5" name="AutoShape 7"/>
          <p:cNvSpPr>
            <a:spLocks noChangeArrowheads="1"/>
          </p:cNvSpPr>
          <p:nvPr userDrawn="1"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US"/>
              <a:t>When to Start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6EF5E937-4BE4-4A4B-93E6-B36957A82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3" r:id="rId1"/>
    <p:sldLayoutId id="2147484589" r:id="rId2"/>
    <p:sldLayoutId id="2147484590" r:id="rId3"/>
    <p:sldLayoutId id="2147484591" r:id="rId4"/>
    <p:sldLayoutId id="2147484592" r:id="rId5"/>
    <p:sldLayoutId id="2147484593" r:id="rId6"/>
    <p:sldLayoutId id="2147484594" r:id="rId7"/>
    <p:sldLayoutId id="2147484595" r:id="rId8"/>
    <p:sldLayoutId id="2147484596" r:id="rId9"/>
    <p:sldLayoutId id="2147484597" r:id="rId10"/>
    <p:sldLayoutId id="2147484598" r:id="rId11"/>
    <p:sldLayoutId id="2147484599" r:id="rId12"/>
    <p:sldLayoutId id="2147484600" r:id="rId13"/>
    <p:sldLayoutId id="2147484601" r:id="rId14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mailto:lcain@hsph.harvard.edu" TargetMode="External"/><Relationship Id="rId2" Type="http://schemas.openxmlformats.org/officeDocument/2006/relationships/hyperlink" Target="mailto:lauren.cain@takeda.com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Constructing Inverse Probability Weights for Dynamic Interventions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45685"/>
            <a:ext cx="8001000" cy="3474115"/>
          </a:xfrm>
        </p:spPr>
        <p:txBody>
          <a:bodyPr/>
          <a:lstStyle/>
          <a:p>
            <a:pPr eaLnBrk="1" hangingPunct="1"/>
            <a:r>
              <a:rPr lang="en-US" dirty="0" smtClean="0"/>
              <a:t>When to Start Antiretroviral Therapy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CIMPOD 2017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Lauren Cain</a:t>
            </a:r>
          </a:p>
          <a:p>
            <a:pPr eaLnBrk="1" hangingPunct="1"/>
            <a:r>
              <a:rPr lang="en-US" sz="2000" dirty="0" smtClean="0"/>
              <a:t>Principal Statistician, Takeda Pharmaceuticals</a:t>
            </a:r>
          </a:p>
          <a:p>
            <a:pPr eaLnBrk="1" hangingPunct="1"/>
            <a:r>
              <a:rPr lang="en-US" sz="2000" dirty="0" smtClean="0"/>
              <a:t>Visiting Scientist, Harvard T.H. Chan School of Public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Introduction to the Case-Study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Guided Exercises with Example Data</a:t>
            </a:r>
            <a:br>
              <a:rPr lang="en-US" sz="2800" dirty="0" smtClean="0"/>
            </a:br>
            <a:r>
              <a:rPr lang="en-US" sz="2800" dirty="0" smtClean="0"/>
              <a:t>(Using SAS)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Q&amp;A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When to Start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 Introduction to the </a:t>
            </a:r>
            <a:br>
              <a:rPr lang="en-US" dirty="0" smtClean="0"/>
            </a:br>
            <a:r>
              <a:rPr lang="en-US" dirty="0" smtClean="0"/>
              <a:t>Case-Study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question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is the optimal CD4 cell count at which to initiate cART (combined antiretroviral therapy)?</a:t>
            </a:r>
            <a:endParaRPr lang="en-US" sz="24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1229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12293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At the time, clinical guidelines recommended initiating cART the first time CD4 cell count drops below…</a:t>
            </a:r>
          </a:p>
          <a:p>
            <a:pPr lvl="1"/>
            <a:r>
              <a:rPr lang="en-US" sz="2400" dirty="0" smtClean="0"/>
              <a:t>350 cells/mm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(EACS 2009)</a:t>
            </a:r>
          </a:p>
          <a:p>
            <a:pPr lvl="1"/>
            <a:r>
              <a:rPr lang="en-US" sz="2400" dirty="0" smtClean="0"/>
              <a:t>500 cells/mm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(DHHS 2009)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Examples of dynamic treatment strategies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strategies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(non-dynamic) strategies:</a:t>
            </a:r>
          </a:p>
          <a:p>
            <a:pPr lvl="1"/>
            <a:r>
              <a:rPr lang="en-US" dirty="0" smtClean="0"/>
              <a:t>do </a:t>
            </a:r>
            <a:r>
              <a:rPr lang="en-US" u="sng" dirty="0" smtClean="0"/>
              <a:t>not</a:t>
            </a:r>
            <a:r>
              <a:rPr lang="en-US" dirty="0" smtClean="0"/>
              <a:t> depend on time dependent covariates</a:t>
            </a:r>
          </a:p>
          <a:p>
            <a:endParaRPr lang="en-US" dirty="0" smtClean="0"/>
          </a:p>
          <a:p>
            <a:r>
              <a:rPr lang="en-US" dirty="0" smtClean="0"/>
              <a:t>Dynamic strategies:</a:t>
            </a:r>
          </a:p>
          <a:p>
            <a:pPr lvl="1"/>
            <a:r>
              <a:rPr lang="en-US" dirty="0" smtClean="0"/>
              <a:t>depend on time dependent covariates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1638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1638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Static strategies</a:t>
            </a:r>
          </a:p>
          <a:p>
            <a:pPr lvl="1"/>
            <a:r>
              <a:rPr lang="en-US" dirty="0" smtClean="0"/>
              <a:t>…at first visit</a:t>
            </a:r>
          </a:p>
          <a:p>
            <a:pPr lvl="1"/>
            <a:r>
              <a:rPr lang="en-US" dirty="0" smtClean="0"/>
              <a:t>…after 3 months</a:t>
            </a:r>
          </a:p>
          <a:p>
            <a:endParaRPr lang="en-US" dirty="0" smtClean="0"/>
          </a:p>
          <a:p>
            <a:r>
              <a:rPr lang="en-US" dirty="0" smtClean="0"/>
              <a:t>Rarely used in clinical practice</a:t>
            </a:r>
          </a:p>
          <a:p>
            <a:r>
              <a:rPr lang="en-US" dirty="0" smtClean="0"/>
              <a:t>Most RCTs</a:t>
            </a:r>
          </a:p>
          <a:p>
            <a:r>
              <a:rPr lang="en-US" dirty="0" smtClean="0"/>
              <a:t>Non optimal strategies</a:t>
            </a:r>
          </a:p>
        </p:txBody>
      </p:sp>
      <p:sp>
        <p:nvSpPr>
          <p:cNvPr id="17412" name="Content Placeholder 3"/>
          <p:cNvSpPr>
            <a:spLocks noGrp="1"/>
          </p:cNvSpPr>
          <p:nvPr>
            <p:ph sz="half" idx="2"/>
          </p:nvPr>
        </p:nvSpPr>
        <p:spPr>
          <a:xfrm>
            <a:off x="4643437" y="1752600"/>
            <a:ext cx="4191518" cy="4267200"/>
          </a:xfrm>
        </p:spPr>
        <p:txBody>
          <a:bodyPr/>
          <a:lstStyle/>
          <a:p>
            <a:r>
              <a:rPr lang="en-US" dirty="0" smtClean="0"/>
              <a:t>Dynamic strategies</a:t>
            </a:r>
          </a:p>
          <a:p>
            <a:pPr lvl="1"/>
            <a:r>
              <a:rPr lang="en-US" dirty="0" smtClean="0"/>
              <a:t>…when CD4&lt;500</a:t>
            </a:r>
          </a:p>
          <a:p>
            <a:pPr lvl="1"/>
            <a:r>
              <a:rPr lang="en-US" dirty="0" smtClean="0"/>
              <a:t>…when CD4&lt;200</a:t>
            </a:r>
          </a:p>
          <a:p>
            <a:endParaRPr lang="en-US" dirty="0" smtClean="0"/>
          </a:p>
          <a:p>
            <a:r>
              <a:rPr lang="en-US" dirty="0" smtClean="0"/>
              <a:t>Most common in clinical practice</a:t>
            </a:r>
          </a:p>
          <a:p>
            <a:r>
              <a:rPr lang="en-US" dirty="0" smtClean="0"/>
              <a:t>Rarely RCTs</a:t>
            </a:r>
          </a:p>
          <a:p>
            <a:r>
              <a:rPr lang="en-US" dirty="0" smtClean="0"/>
              <a:t>Optimal strategy </a:t>
            </a:r>
            <a:br>
              <a:rPr lang="en-US" dirty="0" smtClean="0"/>
            </a:br>
            <a:r>
              <a:rPr lang="en-US" dirty="0" smtClean="0"/>
              <a:t>is dynamic</a:t>
            </a:r>
          </a:p>
        </p:txBody>
      </p:sp>
      <p:sp>
        <p:nvSpPr>
          <p:cNvPr id="1741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1741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…after 3 months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…when CD4&lt;500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457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12"/>
          <p:cNvGraphicFramePr>
            <a:graphicFrameLocks/>
          </p:cNvGraphicFramePr>
          <p:nvPr/>
        </p:nvGraphicFramePr>
        <p:xfrm>
          <a:off x="4648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531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18532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…after 3 months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known at baseline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…when CD4&lt;500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</a:t>
            </a:r>
            <a:r>
              <a:rPr lang="en-US" sz="1600" u="sng" dirty="0" smtClean="0"/>
              <a:t>not</a:t>
            </a:r>
            <a:r>
              <a:rPr lang="en-US" sz="1600" dirty="0" smtClean="0"/>
              <a:t> known at baseline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457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12"/>
          <p:cNvGraphicFramePr>
            <a:graphicFrameLocks/>
          </p:cNvGraphicFramePr>
          <p:nvPr/>
        </p:nvGraphicFramePr>
        <p:xfrm>
          <a:off x="4648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555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19556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…after 3 months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known at baseline</a:t>
            </a:r>
          </a:p>
          <a:p>
            <a:r>
              <a:rPr lang="en-US" sz="1600" dirty="0" smtClean="0"/>
              <a:t>Treatment does </a:t>
            </a:r>
            <a:r>
              <a:rPr lang="en-US" sz="1600" u="sng" dirty="0" smtClean="0"/>
              <a:t>not</a:t>
            </a:r>
            <a:r>
              <a:rPr lang="en-US" sz="1600" dirty="0" smtClean="0"/>
              <a:t> depend </a:t>
            </a:r>
            <a:br>
              <a:rPr lang="en-US" sz="1600" dirty="0" smtClean="0"/>
            </a:br>
            <a:r>
              <a:rPr lang="en-US" sz="1600" dirty="0" smtClean="0"/>
              <a:t>on time-varying CD4</a:t>
            </a:r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…when CD4&lt;500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</a:t>
            </a:r>
            <a:r>
              <a:rPr lang="en-US" sz="1600" u="sng" dirty="0" smtClean="0"/>
              <a:t>not</a:t>
            </a:r>
            <a:r>
              <a:rPr lang="en-US" sz="1600" dirty="0" smtClean="0"/>
              <a:t> known at baseline</a:t>
            </a:r>
          </a:p>
          <a:p>
            <a:r>
              <a:rPr lang="en-US" sz="1600" dirty="0" smtClean="0"/>
              <a:t>Treatment depends on time-varying CD4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457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560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12"/>
          <p:cNvGraphicFramePr>
            <a:graphicFrameLocks/>
          </p:cNvGraphicFramePr>
          <p:nvPr/>
        </p:nvGraphicFramePr>
        <p:xfrm>
          <a:off x="4648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560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79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0580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33594" y="1752600"/>
            <a:ext cx="4034143" cy="4267200"/>
          </a:xfrm>
        </p:spPr>
        <p:txBody>
          <a:bodyPr/>
          <a:lstStyle/>
          <a:p>
            <a:r>
              <a:rPr lang="en-US" sz="2800" dirty="0" smtClean="0"/>
              <a:t>Methods Paper</a:t>
            </a:r>
          </a:p>
          <a:p>
            <a:pPr lvl="1"/>
            <a:r>
              <a:rPr lang="en-US" sz="2000" dirty="0" smtClean="0"/>
              <a:t>Subset of HIV-CAUSAL Collaboration</a:t>
            </a:r>
          </a:p>
          <a:p>
            <a:pPr lvl="1"/>
            <a:r>
              <a:rPr lang="en-US" sz="2000" dirty="0" smtClean="0"/>
              <a:t>How to use IPW to compare dynamic strategies with grace periods</a:t>
            </a:r>
            <a:endParaRPr lang="en-US" sz="2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15" y="87765"/>
            <a:ext cx="4248632" cy="604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3438" y="1739180"/>
            <a:ext cx="4348162" cy="4280619"/>
          </a:xfrm>
        </p:spPr>
        <p:txBody>
          <a:bodyPr/>
          <a:lstStyle/>
          <a:p>
            <a:pPr marL="571500" indent="-571500">
              <a:lnSpc>
                <a:spcPct val="80000"/>
              </a:lnSpc>
              <a:defRPr/>
            </a:pPr>
            <a:r>
              <a:rPr lang="en-US" dirty="0" smtClean="0"/>
              <a:t>Clinical paper</a:t>
            </a:r>
          </a:p>
          <a:p>
            <a:pPr marL="1009650" lvl="1" indent="-571500">
              <a:lnSpc>
                <a:spcPct val="80000"/>
              </a:lnSpc>
              <a:defRPr/>
            </a:pPr>
            <a:r>
              <a:rPr lang="en-US" dirty="0" smtClean="0"/>
              <a:t>Complete HIV-CAUSAL Collaboration</a:t>
            </a:r>
            <a:br>
              <a:rPr lang="en-US" dirty="0" smtClean="0"/>
            </a:br>
            <a:r>
              <a:rPr lang="en-US" dirty="0" smtClean="0"/>
              <a:t>(at the time)</a:t>
            </a:r>
            <a:br>
              <a:rPr lang="en-US" dirty="0" smtClean="0"/>
            </a:br>
            <a:endParaRPr lang="en-US" dirty="0" smtClean="0"/>
          </a:p>
          <a:p>
            <a:pPr marL="966788" lvl="1" indent="-495300">
              <a:lnSpc>
                <a:spcPct val="80000"/>
              </a:lnSpc>
              <a:defRPr/>
            </a:pPr>
            <a:r>
              <a:rPr lang="en-US" sz="2000" dirty="0" smtClean="0"/>
              <a:t>Used inverse probability weighting methods to compare dynamic strategies</a:t>
            </a:r>
          </a:p>
          <a:p>
            <a:pPr marL="966788" lvl="1" indent="-495300">
              <a:lnSpc>
                <a:spcPct val="80000"/>
              </a:lnSpc>
              <a:defRPr/>
            </a:pPr>
            <a:endParaRPr lang="en-US" sz="2000" dirty="0" smtClean="0"/>
          </a:p>
          <a:p>
            <a:pPr marL="966788" lvl="1" indent="-495300">
              <a:lnSpc>
                <a:spcPct val="80000"/>
              </a:lnSpc>
              <a:defRPr/>
            </a:pPr>
            <a:r>
              <a:rPr lang="en-US" sz="2000" dirty="0" smtClean="0"/>
              <a:t>AIDS or death: </a:t>
            </a:r>
            <a:br>
              <a:rPr lang="en-US" sz="2000" dirty="0" smtClean="0"/>
            </a:br>
            <a:r>
              <a:rPr lang="en-US" sz="2000" dirty="0" smtClean="0"/>
              <a:t>500 better than 450</a:t>
            </a:r>
          </a:p>
          <a:p>
            <a:pPr marL="966788" lvl="1" indent="-495300">
              <a:lnSpc>
                <a:spcPct val="80000"/>
              </a:lnSpc>
              <a:defRPr/>
            </a:pPr>
            <a:r>
              <a:rPr lang="en-US" sz="2000" dirty="0" smtClean="0"/>
              <a:t>Death alone: </a:t>
            </a:r>
            <a:br>
              <a:rPr lang="en-US" sz="2000" dirty="0" smtClean="0"/>
            </a:br>
            <a:r>
              <a:rPr lang="en-US" sz="2000" dirty="0" smtClean="0"/>
              <a:t>similar for 300-500</a:t>
            </a:r>
          </a:p>
          <a:p>
            <a:pPr marL="966788" lvl="1" indent="-495300">
              <a:lnSpc>
                <a:spcPct val="80000"/>
              </a:lnSpc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1433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pic>
        <p:nvPicPr>
          <p:cNvPr id="211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952" y="87919"/>
            <a:ext cx="4576288" cy="60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HIV-CAUSAL Collaboration:</a:t>
            </a:r>
            <a:br>
              <a:rPr lang="en-US" dirty="0" smtClean="0"/>
            </a:br>
            <a:r>
              <a:rPr lang="en-US" dirty="0" smtClean="0"/>
              <a:t>Contributing cohorts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France: FHDH, PRIMO, SEROCO</a:t>
            </a:r>
          </a:p>
          <a:p>
            <a:r>
              <a:rPr lang="en-US" sz="2400" dirty="0" smtClean="0"/>
              <a:t>Spain: PISCIS, </a:t>
            </a:r>
            <a:r>
              <a:rPr lang="en-US" sz="2400" dirty="0" err="1" smtClean="0"/>
              <a:t>CoRIS</a:t>
            </a:r>
            <a:r>
              <a:rPr lang="en-US" sz="2400" dirty="0" smtClean="0"/>
              <a:t>, </a:t>
            </a:r>
            <a:r>
              <a:rPr lang="en-US" sz="2400" dirty="0" err="1" smtClean="0"/>
              <a:t>CoRIS</a:t>
            </a:r>
            <a:r>
              <a:rPr lang="en-US" sz="2400" dirty="0" smtClean="0"/>
              <a:t> MD, GEMES</a:t>
            </a:r>
          </a:p>
          <a:p>
            <a:r>
              <a:rPr lang="en-US" sz="2400" dirty="0" smtClean="0"/>
              <a:t>UK: UK CHIC, UK Register of </a:t>
            </a:r>
            <a:r>
              <a:rPr lang="en-US" sz="2400" dirty="0" err="1" smtClean="0"/>
              <a:t>Seroconverters</a:t>
            </a:r>
            <a:endParaRPr lang="en-US" sz="2400" dirty="0" smtClean="0"/>
          </a:p>
          <a:p>
            <a:r>
              <a:rPr lang="en-US" sz="2400" dirty="0" smtClean="0"/>
              <a:t>Netherlands: ATHENA</a:t>
            </a:r>
          </a:p>
          <a:p>
            <a:r>
              <a:rPr lang="en-US" sz="2400" dirty="0" smtClean="0"/>
              <a:t>Switzerland: SHCS</a:t>
            </a:r>
          </a:p>
          <a:p>
            <a:r>
              <a:rPr lang="en-US" sz="2400" dirty="0" smtClean="0"/>
              <a:t>United States: VACS-VC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Greece: AMACS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Canada: South Alberta HIV Cohort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Brazil: IPEC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HIV-CAUSAL Collaboration:</a:t>
            </a:r>
            <a:br>
              <a:rPr lang="en-US" dirty="0" smtClean="0"/>
            </a:br>
            <a:r>
              <a:rPr lang="en-US" dirty="0" smtClean="0"/>
              <a:t>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After initial exclusions…</a:t>
            </a:r>
          </a:p>
          <a:p>
            <a:pPr lvl="1"/>
            <a:r>
              <a:rPr lang="en-US" sz="2400" dirty="0" smtClean="0"/>
              <a:t>~70,000 individuals</a:t>
            </a:r>
          </a:p>
          <a:p>
            <a:pPr lvl="1"/>
            <a:r>
              <a:rPr lang="en-US" sz="2400" dirty="0" smtClean="0"/>
              <a:t>~3 million person-months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~40,000 initiate </a:t>
            </a:r>
            <a:r>
              <a:rPr lang="en-US" sz="2400" dirty="0" err="1" smtClean="0"/>
              <a:t>cART</a:t>
            </a:r>
            <a:r>
              <a:rPr lang="en-US" sz="2400" dirty="0" smtClean="0"/>
              <a:t> during follow-up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~2,800 deaths</a:t>
            </a:r>
          </a:p>
          <a:p>
            <a:pPr lvl="1"/>
            <a:r>
              <a:rPr lang="en-US" sz="2400" dirty="0" smtClean="0"/>
              <a:t>~6,400 AIDS-defining illnesses or deaths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The HIV-CAUSAL Collaboration: Baseline covariates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1800" dirty="0" smtClean="0"/>
              <a:t>Sex</a:t>
            </a:r>
          </a:p>
          <a:p>
            <a:r>
              <a:rPr lang="en-US" sz="1800" dirty="0" smtClean="0"/>
              <a:t>Age</a:t>
            </a:r>
          </a:p>
          <a:p>
            <a:r>
              <a:rPr lang="en-US" sz="1800" dirty="0" smtClean="0"/>
              <a:t>Race (white, black, other or unknown)</a:t>
            </a:r>
          </a:p>
          <a:p>
            <a:r>
              <a:rPr lang="en-US" sz="1800" dirty="0" smtClean="0"/>
              <a:t>Geographic origin (Western developed countries, other or unknown)</a:t>
            </a:r>
          </a:p>
          <a:p>
            <a:r>
              <a:rPr lang="en-US" sz="1800" dirty="0" smtClean="0"/>
              <a:t>Mode of transmission (heterosexual, homosexual/bisexual, injection drug use, other or unknown)</a:t>
            </a:r>
          </a:p>
          <a:p>
            <a:r>
              <a:rPr lang="en-US" sz="1800" dirty="0" smtClean="0"/>
              <a:t>CD4 cell count</a:t>
            </a:r>
          </a:p>
          <a:p>
            <a:r>
              <a:rPr lang="en-US" sz="1800" dirty="0" smtClean="0"/>
              <a:t>HIV-1 RNA</a:t>
            </a:r>
          </a:p>
          <a:p>
            <a:r>
              <a:rPr lang="en-US" sz="1800" dirty="0" smtClean="0"/>
              <a:t>Calendar year</a:t>
            </a:r>
          </a:p>
          <a:p>
            <a:r>
              <a:rPr lang="en-US" sz="1800" dirty="0" smtClean="0"/>
              <a:t>Years since HIV diagnosis</a:t>
            </a:r>
          </a:p>
          <a:p>
            <a:r>
              <a:rPr lang="en-US" sz="1800" dirty="0" smtClean="0"/>
              <a:t>Cohort</a:t>
            </a:r>
          </a:p>
        </p:txBody>
      </p:sp>
      <p:sp>
        <p:nvSpPr>
          <p:cNvPr id="7680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7680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The HIV-CAUSAL Collaboration:</a:t>
            </a:r>
            <a:br>
              <a:rPr lang="en-US" dirty="0" smtClean="0"/>
            </a:br>
            <a:r>
              <a:rPr lang="en-US" dirty="0" smtClean="0"/>
              <a:t>Time-varying covariates	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1800" dirty="0" smtClean="0"/>
              <a:t>CD4 cell count</a:t>
            </a:r>
          </a:p>
          <a:p>
            <a:r>
              <a:rPr lang="en-US" sz="1800" dirty="0" smtClean="0"/>
              <a:t>HIV-1 RNA</a:t>
            </a:r>
          </a:p>
          <a:p>
            <a:r>
              <a:rPr lang="en-US" sz="1800" dirty="0" smtClean="0"/>
              <a:t>Time since last laboratory measurement</a:t>
            </a:r>
          </a:p>
          <a:p>
            <a:r>
              <a:rPr lang="en-US" sz="1800" dirty="0" smtClean="0"/>
              <a:t>AIDS-defining illness (when outcome is death)</a:t>
            </a:r>
          </a:p>
        </p:txBody>
      </p:sp>
      <p:sp>
        <p:nvSpPr>
          <p:cNvPr id="7782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7782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optimal strategy:</a:t>
            </a:r>
            <a:br>
              <a:rPr lang="en-US" dirty="0" smtClean="0"/>
            </a:br>
            <a:r>
              <a:rPr lang="en-US" dirty="0" smtClean="0"/>
              <a:t>Compare 31 strategies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“Initiate cART within </a:t>
            </a:r>
            <a:r>
              <a:rPr lang="en-US" sz="2800" i="1" dirty="0" smtClean="0"/>
              <a:t>m </a:t>
            </a:r>
            <a:r>
              <a:rPr lang="en-US" sz="2800" dirty="0" smtClean="0"/>
              <a:t>months after the recorded CD4 first drops below </a:t>
            </a:r>
            <a:r>
              <a:rPr lang="en-US" sz="2800" i="1" dirty="0" smtClean="0"/>
              <a:t>x </a:t>
            </a:r>
            <a:r>
              <a:rPr lang="en-US" sz="2800" dirty="0" smtClean="0"/>
              <a:t>cells/mm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” </a:t>
            </a:r>
          </a:p>
          <a:p>
            <a:pPr lvl="1"/>
            <a:r>
              <a:rPr lang="en-US" sz="2400" i="1" dirty="0" smtClean="0"/>
              <a:t>x</a:t>
            </a:r>
            <a:r>
              <a:rPr lang="en-US" sz="2400" dirty="0" smtClean="0"/>
              <a:t> takes the values 200 to 500 </a:t>
            </a:r>
            <a:br>
              <a:rPr lang="en-US" sz="2400" dirty="0" smtClean="0"/>
            </a:br>
            <a:r>
              <a:rPr lang="en-US" sz="2400" dirty="0" smtClean="0"/>
              <a:t>in increments of 10</a:t>
            </a:r>
          </a:p>
          <a:p>
            <a:pPr lvl="1"/>
            <a:r>
              <a:rPr lang="en-US" sz="2400" dirty="0" smtClean="0"/>
              <a:t>Illustrate using </a:t>
            </a:r>
            <a:r>
              <a:rPr lang="en-US" sz="2400" i="1" dirty="0" smtClean="0"/>
              <a:t>m </a:t>
            </a:r>
            <a:r>
              <a:rPr lang="en-US" sz="2400" dirty="0" smtClean="0"/>
              <a:t>= 0, 3</a:t>
            </a:r>
          </a:p>
          <a:p>
            <a:pPr lvl="1"/>
            <a:r>
              <a:rPr lang="en-US" sz="2400" dirty="0" smtClean="0"/>
              <a:t>Exercise and main analysis uses </a:t>
            </a:r>
            <a:r>
              <a:rPr lang="en-US" sz="2400" i="1" dirty="0" smtClean="0"/>
              <a:t>m</a:t>
            </a:r>
            <a:r>
              <a:rPr lang="en-US" sz="2400" dirty="0" smtClean="0"/>
              <a:t> = 6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Optimal strategy = highest AIDS-free survival after 5 years</a:t>
            </a:r>
          </a:p>
        </p:txBody>
      </p:sp>
      <p:sp>
        <p:nvSpPr>
          <p:cNvPr id="2253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253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Preferred method:</a:t>
            </a:r>
            <a:br>
              <a:rPr lang="en-US" smtClean="0"/>
            </a:br>
            <a:r>
              <a:rPr lang="en-US" smtClean="0"/>
              <a:t>Randomized clinical trial (RCT)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Identify eligible individuals</a:t>
            </a:r>
          </a:p>
          <a:p>
            <a:pPr lvl="1"/>
            <a:r>
              <a:rPr lang="en-US" sz="2000" dirty="0" smtClean="0"/>
              <a:t>HIV-positive, AIDS-free, cART-naïve </a:t>
            </a:r>
          </a:p>
          <a:p>
            <a:pPr lvl="1"/>
            <a:r>
              <a:rPr lang="en-US" sz="2000" dirty="0" smtClean="0"/>
              <a:t>First time CD4 in the range 200-500 cells/mm</a:t>
            </a:r>
            <a:r>
              <a:rPr lang="en-US" sz="2000" baseline="30000" dirty="0" smtClean="0"/>
              <a:t>3</a:t>
            </a:r>
          </a:p>
          <a:p>
            <a:r>
              <a:rPr lang="en-US" sz="2400" dirty="0" smtClean="0"/>
              <a:t>Randomly assign each eligible individual to one of the 31 strategies</a:t>
            </a:r>
          </a:p>
          <a:p>
            <a:r>
              <a:rPr lang="en-US" sz="2400" dirty="0" smtClean="0"/>
              <a:t>Follow until AIDS, death or administrative end of follow-up</a:t>
            </a:r>
          </a:p>
          <a:p>
            <a:endParaRPr lang="en-US" dirty="0" smtClean="0"/>
          </a:p>
        </p:txBody>
      </p:sp>
      <p:sp>
        <p:nvSpPr>
          <p:cNvPr id="2355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355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Alternative method:</a:t>
            </a:r>
            <a:br>
              <a:rPr lang="en-US" smtClean="0"/>
            </a:br>
            <a:r>
              <a:rPr lang="en-US" smtClean="0"/>
              <a:t>Emulate a RCT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Use observational data</a:t>
            </a:r>
          </a:p>
          <a:p>
            <a:r>
              <a:rPr lang="en-US" sz="2400" dirty="0" smtClean="0"/>
              <a:t>Identify eligible individuals &amp; observations</a:t>
            </a:r>
          </a:p>
          <a:p>
            <a:pPr lvl="1"/>
            <a:r>
              <a:rPr lang="en-US" sz="2000" dirty="0" smtClean="0"/>
              <a:t>HIV-positive, AIDS-free, cART-naïve</a:t>
            </a:r>
          </a:p>
          <a:p>
            <a:pPr lvl="1"/>
            <a:r>
              <a:rPr lang="en-US" sz="2000" dirty="0" smtClean="0"/>
              <a:t>First time CD4 in the range 200-500 cells/mm</a:t>
            </a:r>
            <a:r>
              <a:rPr lang="en-US" sz="2000" baseline="30000" dirty="0" smtClean="0"/>
              <a:t>3</a:t>
            </a:r>
          </a:p>
          <a:p>
            <a:r>
              <a:rPr lang="en-US" sz="2400" dirty="0" smtClean="0"/>
              <a:t>Determine which of the 31 regimes they are following</a:t>
            </a:r>
          </a:p>
          <a:p>
            <a:pPr lvl="1"/>
            <a:r>
              <a:rPr lang="en-US" sz="2000" dirty="0" smtClean="0"/>
              <a:t>“Assign” them to follow those regimes</a:t>
            </a:r>
          </a:p>
          <a:p>
            <a:pPr lvl="1"/>
            <a:r>
              <a:rPr lang="en-US" sz="2000" dirty="0" smtClean="0"/>
              <a:t>Artificially censor them if and when they deviate</a:t>
            </a:r>
          </a:p>
          <a:p>
            <a:r>
              <a:rPr lang="en-US" sz="2400" dirty="0" smtClean="0"/>
              <a:t>Follow until AIDS, death, censoring, or administrative end of follow-up</a:t>
            </a:r>
          </a:p>
        </p:txBody>
      </p:sp>
      <p:sp>
        <p:nvSpPr>
          <p:cNvPr id="2458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4581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causal inference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Traditional methods cannot appropriately adjust for time-varying confounders affected by prior exposure</a:t>
            </a:r>
          </a:p>
          <a:p>
            <a:pPr lvl="1"/>
            <a:r>
              <a:rPr lang="en-US" sz="2400" dirty="0" smtClean="0"/>
              <a:t>CD4 cell count affects decision to initiate</a:t>
            </a:r>
          </a:p>
          <a:p>
            <a:pPr lvl="1"/>
            <a:r>
              <a:rPr lang="en-US" sz="2400" dirty="0" smtClean="0"/>
              <a:t>Initiation affects future values of CD4 cell count</a:t>
            </a:r>
            <a:endParaRPr lang="en-US" sz="2800" dirty="0" smtClean="0"/>
          </a:p>
          <a:p>
            <a:r>
              <a:rPr lang="en-US" sz="2800" dirty="0" smtClean="0"/>
              <a:t>The comparison of dynamic strategies requires novel statistical methods designed specifically for dynamic strategies and time-varying confounding</a:t>
            </a:r>
          </a:p>
          <a:p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2. Guided Exercises with Example Data (Using SAS)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Data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Simulated data set based on the </a:t>
            </a:r>
            <a:br>
              <a:rPr lang="en-US" dirty="0" smtClean="0"/>
            </a:br>
            <a:r>
              <a:rPr lang="en-US" dirty="0" smtClean="0"/>
              <a:t>HIV-CAUSAL Collaboration</a:t>
            </a:r>
          </a:p>
          <a:p>
            <a:r>
              <a:rPr lang="en-US" dirty="0" smtClean="0"/>
              <a:t>Using a random sample of eligible individuals from that data set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v. real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losses to follow up</a:t>
            </a:r>
          </a:p>
          <a:p>
            <a:r>
              <a:rPr lang="en-US" dirty="0" smtClean="0"/>
              <a:t>One lab measurement per month</a:t>
            </a:r>
          </a:p>
          <a:p>
            <a:r>
              <a:rPr lang="en-US" dirty="0" smtClean="0"/>
              <a:t>Temporal order of variables within month known</a:t>
            </a:r>
          </a:p>
          <a:p>
            <a:pPr lvl="1"/>
            <a:r>
              <a:rPr lang="en-US" dirty="0" smtClean="0"/>
              <a:t>Lab measurements</a:t>
            </a:r>
          </a:p>
          <a:p>
            <a:pPr lvl="1"/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Censoring </a:t>
            </a:r>
          </a:p>
          <a:p>
            <a:pPr lvl="1"/>
            <a:r>
              <a:rPr lang="en-US" dirty="0" smtClean="0"/>
              <a:t>Outcome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Pre-Processing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Identify eligible individuals &amp; observations</a:t>
            </a:r>
          </a:p>
          <a:p>
            <a:pPr lvl="1"/>
            <a:r>
              <a:rPr lang="en-US" sz="2400" dirty="0" smtClean="0"/>
              <a:t>Found baseline and set it to month = 0</a:t>
            </a:r>
          </a:p>
          <a:p>
            <a:pPr lvl="1"/>
            <a:r>
              <a:rPr lang="en-US" sz="2400" dirty="0" smtClean="0"/>
              <a:t>Removed ineligible individuals and observations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AIDS or death as the event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the program: </a:t>
            </a:r>
            <a:br>
              <a:rPr lang="en-US" dirty="0" smtClean="0"/>
            </a:br>
            <a:r>
              <a:rPr lang="en-US" dirty="0" smtClean="0"/>
              <a:t>analysis_wts.sas</a:t>
            </a:r>
          </a:p>
          <a:p>
            <a:r>
              <a:rPr lang="en-US" dirty="0" smtClean="0"/>
              <a:t>Read in the data set: wts_aidsdeath.sas7bdat</a:t>
            </a:r>
          </a:p>
          <a:p>
            <a:endParaRPr lang="en-US" dirty="0" smtClean="0"/>
          </a:p>
          <a:p>
            <a:r>
              <a:rPr lang="en-US" dirty="0" smtClean="0"/>
              <a:t>Look carefully at the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0: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eligibility variable for use in the weight models</a:t>
            </a:r>
          </a:p>
          <a:p>
            <a:r>
              <a:rPr lang="en-US" dirty="0" smtClean="0"/>
              <a:t>Categorize several continuous variables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a model for treatment using proc logistic</a:t>
            </a:r>
          </a:p>
          <a:p>
            <a:r>
              <a:rPr lang="en-US" dirty="0" smtClean="0"/>
              <a:t>Merge the output of the proc logistic with the original data set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up to 7 replicates of each individual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</a:t>
            </a:r>
            <a:br>
              <a:rPr lang="en-US" dirty="0" smtClean="0"/>
            </a:br>
            <a:r>
              <a:rPr lang="en-US" dirty="0" smtClean="0"/>
              <a:t>Why are we creating replicates?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Almost all individuals have data that are consistent with more than one strategy</a:t>
            </a:r>
          </a:p>
          <a:p>
            <a:pPr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Randomly allocate an individual to one of the strategies he follows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“Assign” individuals to follow more than one strategy</a:t>
            </a:r>
          </a:p>
        </p:txBody>
      </p:sp>
      <p:sp>
        <p:nvSpPr>
          <p:cNvPr id="2560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560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</a:t>
            </a:r>
            <a:br>
              <a:rPr lang="en-US" dirty="0" smtClean="0"/>
            </a:br>
            <a:r>
              <a:rPr lang="en-US" dirty="0" smtClean="0"/>
              <a:t>Replicates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Make replicates (clones) of the individual</a:t>
            </a:r>
          </a:p>
          <a:p>
            <a:pPr lvl="1">
              <a:defRPr/>
            </a:pPr>
            <a:r>
              <a:rPr lang="en-US" sz="2000" dirty="0" smtClean="0"/>
              <a:t># replicates = # strategies followed when CD4 first drops below 500 cells/mm</a:t>
            </a:r>
            <a:r>
              <a:rPr lang="en-US" sz="2000" baseline="30000" dirty="0" smtClean="0"/>
              <a:t>3</a:t>
            </a:r>
          </a:p>
          <a:p>
            <a:pPr lvl="1">
              <a:defRPr/>
            </a:pPr>
            <a:endParaRPr lang="en-US" sz="2000" baseline="30000" dirty="0" smtClean="0"/>
          </a:p>
          <a:p>
            <a:pPr>
              <a:defRPr/>
            </a:pPr>
            <a:r>
              <a:rPr lang="en-US" sz="2400" dirty="0" smtClean="0"/>
              <a:t>ID1: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CD4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=462, cART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=1</a:t>
            </a:r>
          </a:p>
          <a:p>
            <a:pPr lvl="1">
              <a:defRPr/>
            </a:pPr>
            <a:r>
              <a:rPr lang="en-US" sz="2000" dirty="0" smtClean="0"/>
              <a:t>4 replicates (</a:t>
            </a:r>
            <a:r>
              <a:rPr lang="en-US" sz="2000" i="1" dirty="0" smtClean="0"/>
              <a:t>m</a:t>
            </a:r>
            <a:r>
              <a:rPr lang="en-US" sz="2000" dirty="0" smtClean="0"/>
              <a:t> ≥ 0)</a:t>
            </a:r>
          </a:p>
          <a:p>
            <a:pPr lvl="1">
              <a:defRPr/>
            </a:pPr>
            <a:endParaRPr lang="en-US" sz="2000" dirty="0" smtClean="0"/>
          </a:p>
          <a:p>
            <a:pPr marL="469900" lvl="2" indent="-469900">
              <a:defRPr/>
            </a:pPr>
            <a:r>
              <a:rPr lang="en-US" sz="2400" dirty="0" smtClean="0"/>
              <a:t>ID2: CD4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=451, cART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=0</a:t>
            </a:r>
          </a:p>
          <a:p>
            <a:pPr marL="858838" lvl="3" indent="-469900">
              <a:defRPr/>
            </a:pPr>
            <a:r>
              <a:rPr lang="en-US" sz="2100" dirty="0" smtClean="0">
                <a:latin typeface="Arial" charset="0"/>
                <a:cs typeface="Arial" charset="0"/>
              </a:rPr>
              <a:t>26 replicates (</a:t>
            </a:r>
            <a:r>
              <a:rPr lang="en-US" sz="2100" i="1" dirty="0" smtClean="0">
                <a:latin typeface="Arial" charset="0"/>
                <a:cs typeface="Arial" charset="0"/>
              </a:rPr>
              <a:t>m </a:t>
            </a:r>
            <a:r>
              <a:rPr lang="en-US" sz="2100" dirty="0" smtClean="0">
                <a:latin typeface="Arial" charset="0"/>
                <a:cs typeface="Arial" charset="0"/>
              </a:rPr>
              <a:t> = 0)</a:t>
            </a:r>
          </a:p>
          <a:p>
            <a:pPr marL="858838" lvl="3" indent="-469900">
              <a:defRPr/>
            </a:pPr>
            <a:r>
              <a:rPr lang="en-US" sz="2100" dirty="0" smtClean="0">
                <a:latin typeface="Arial" charset="0"/>
                <a:cs typeface="Arial" charset="0"/>
              </a:rPr>
              <a:t>31 replicates (</a:t>
            </a:r>
            <a:r>
              <a:rPr lang="en-US" sz="2100" i="1" dirty="0" smtClean="0">
                <a:latin typeface="Arial" charset="0"/>
                <a:cs typeface="Arial" charset="0"/>
              </a:rPr>
              <a:t>m </a:t>
            </a:r>
            <a:r>
              <a:rPr lang="en-US" sz="2100" dirty="0" smtClean="0">
                <a:latin typeface="Arial" charset="0"/>
                <a:cs typeface="Arial" charset="0"/>
              </a:rPr>
              <a:t>&gt; 0)</a:t>
            </a:r>
            <a:endParaRPr lang="en-US" sz="1600" dirty="0" smtClean="0">
              <a:latin typeface="Arial" charset="0"/>
              <a:cs typeface="Arial" charset="0"/>
            </a:endParaRPr>
          </a:p>
        </p:txBody>
      </p:sp>
      <p:sp>
        <p:nvSpPr>
          <p:cNvPr id="4198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4198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Censor replicates when they deviate from their assigned strategy</a:t>
            </a:r>
          </a:p>
          <a:p>
            <a:r>
              <a:rPr lang="en-US" dirty="0" smtClean="0"/>
              <a:t>Identify the month in which the strategy-specific CD4 threshold is crossed </a:t>
            </a:r>
          </a:p>
          <a:p>
            <a:r>
              <a:rPr lang="en-US" dirty="0" err="1" smtClean="0"/>
              <a:t>Recenter</a:t>
            </a:r>
            <a:r>
              <a:rPr lang="en-US" dirty="0" smtClean="0"/>
              <a:t> and rescale the regime variable</a:t>
            </a:r>
          </a:p>
          <a:p>
            <a:r>
              <a:rPr lang="en-US" dirty="0" smtClean="0"/>
              <a:t>Count the replicates and events for each strategy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 for censoring:</a:t>
            </a:r>
          </a:p>
          <a:p>
            <a:pPr lvl="1"/>
            <a:r>
              <a:rPr lang="en-US" dirty="0" smtClean="0"/>
              <a:t>Initiating cART too soon</a:t>
            </a:r>
          </a:p>
          <a:p>
            <a:pPr lvl="1"/>
            <a:r>
              <a:rPr lang="en-US" dirty="0" smtClean="0"/>
              <a:t>Not initiating cART soon enough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Note: Censoring is a function of…</a:t>
            </a:r>
          </a:p>
          <a:p>
            <a:pPr lvl="1"/>
            <a:r>
              <a:rPr lang="en-US" dirty="0" smtClean="0"/>
              <a:t>Treatment </a:t>
            </a:r>
          </a:p>
          <a:p>
            <a:pPr lvl="1"/>
            <a:r>
              <a:rPr lang="en-US" dirty="0" smtClean="0"/>
              <a:t>A subset of the prognostic factors </a:t>
            </a:r>
            <a:br>
              <a:rPr lang="en-US" dirty="0" smtClean="0"/>
            </a:br>
            <a:r>
              <a:rPr lang="en-US" dirty="0" smtClean="0"/>
              <a:t>(i.e., CD4 cell count)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24260" y="356600"/>
            <a:ext cx="8229600" cy="1143000"/>
          </a:xfrm>
        </p:spPr>
        <p:txBody>
          <a:bodyPr/>
          <a:lstStyle/>
          <a:p>
            <a:r>
              <a:rPr lang="en-US" dirty="0" smtClean="0"/>
              <a:t>Step 3: Observations ineligible for censoring</a:t>
            </a:r>
          </a:p>
        </p:txBody>
      </p:sp>
      <p:sp>
        <p:nvSpPr>
          <p:cNvPr id="45060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700775"/>
            <a:ext cx="4040188" cy="44253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i="1" u="sng" dirty="0" smtClean="0"/>
              <a:t>m</a:t>
            </a:r>
            <a:r>
              <a:rPr lang="en-US" u="sng" dirty="0" smtClean="0"/>
              <a:t> = 0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</a:t>
            </a:r>
            <a:r>
              <a:rPr lang="en-US" baseline="-25000" dirty="0" smtClean="0"/>
              <a:t>t-1</a:t>
            </a:r>
            <a:r>
              <a:rPr lang="en-US" dirty="0" smtClean="0"/>
              <a:t>=1</a:t>
            </a:r>
          </a:p>
          <a:p>
            <a:r>
              <a:rPr lang="en-US" dirty="0" smtClean="0"/>
              <a:t>During month 0</a:t>
            </a:r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dirty="0" smtClean="0"/>
          </a:p>
          <a:p>
            <a:pPr lvl="1"/>
            <a:endParaRPr lang="en-US" i="1" dirty="0" smtClean="0"/>
          </a:p>
          <a:p>
            <a:endParaRPr lang="en-US" dirty="0" smtClean="0"/>
          </a:p>
        </p:txBody>
      </p:sp>
      <p:sp>
        <p:nvSpPr>
          <p:cNvPr id="45061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1700775"/>
            <a:ext cx="4041775" cy="44253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i="1" u="sng" dirty="0" smtClean="0"/>
              <a:t>m </a:t>
            </a:r>
            <a:r>
              <a:rPr lang="en-US" u="sng" dirty="0" smtClean="0"/>
              <a:t>&gt; 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 smtClean="0"/>
              <a:t>A</a:t>
            </a:r>
            <a:r>
              <a:rPr lang="en-US" baseline="-25000" dirty="0" smtClean="0"/>
              <a:t>t-1</a:t>
            </a:r>
            <a:r>
              <a:rPr lang="en-US" dirty="0" smtClean="0"/>
              <a:t>=1</a:t>
            </a:r>
          </a:p>
          <a:p>
            <a:r>
              <a:rPr lang="en-US" dirty="0" smtClean="0"/>
              <a:t>During 1st </a:t>
            </a:r>
            <a:r>
              <a:rPr lang="en-US" i="1" dirty="0" smtClean="0"/>
              <a:t>m </a:t>
            </a:r>
            <a:r>
              <a:rPr lang="en-US" dirty="0" smtClean="0"/>
              <a:t>months if regime &gt; CD4</a:t>
            </a:r>
            <a:r>
              <a:rPr lang="en-US" baseline="-25000" dirty="0" smtClean="0"/>
              <a:t>0</a:t>
            </a:r>
            <a:endParaRPr lang="en-US" i="1" dirty="0" smtClean="0"/>
          </a:p>
          <a:p>
            <a:r>
              <a:rPr lang="en-US" dirty="0" smtClean="0"/>
              <a:t>For </a:t>
            </a:r>
            <a:r>
              <a:rPr lang="en-US" i="1" dirty="0" smtClean="0"/>
              <a:t>m </a:t>
            </a:r>
            <a:r>
              <a:rPr lang="en-US" dirty="0" smtClean="0"/>
              <a:t>months after CD4 first drops</a:t>
            </a:r>
            <a:br>
              <a:rPr lang="en-US" dirty="0" smtClean="0"/>
            </a:br>
            <a:r>
              <a:rPr lang="en-US" dirty="0" smtClean="0"/>
              <a:t>below </a:t>
            </a:r>
            <a:r>
              <a:rPr lang="en-US" i="1" dirty="0" smtClean="0"/>
              <a:t>x</a:t>
            </a:r>
          </a:p>
          <a:p>
            <a:pPr algn="ctr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50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450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data:</a:t>
            </a:r>
            <a:br>
              <a:rPr lang="en-US" smtClean="0"/>
            </a:br>
            <a:r>
              <a:rPr lang="en-US" smtClean="0"/>
              <a:t>ID 1</a:t>
            </a:r>
          </a:p>
        </p:txBody>
      </p:sp>
      <p:graphicFrame>
        <p:nvGraphicFramePr>
          <p:cNvPr id="9" name="Table Placeholder 8"/>
          <p:cNvGraphicFramePr>
            <a:graphicFrameLocks noGrp="1"/>
          </p:cNvGraphicFramePr>
          <p:nvPr>
            <p:ph type="tbl" idx="4294967295"/>
          </p:nvPr>
        </p:nvGraphicFramePr>
        <p:xfrm>
          <a:off x="1104900" y="1927225"/>
          <a:ext cx="511016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065"/>
                <a:gridCol w="802822"/>
                <a:gridCol w="572677"/>
                <a:gridCol w="668474"/>
                <a:gridCol w="1349562"/>
                <a:gridCol w="1349562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regimes followed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m </a:t>
                      </a:r>
                      <a:r>
                        <a:rPr lang="en-US" sz="1200" i="0" dirty="0" smtClean="0"/>
                        <a:t>= 0</a:t>
                      </a:r>
                      <a:endParaRPr lang="en-US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m </a:t>
                      </a:r>
                      <a:r>
                        <a:rPr lang="en-US" sz="1200" i="0" dirty="0" smtClean="0"/>
                        <a:t>= 3</a:t>
                      </a:r>
                      <a:endParaRPr lang="en-US" sz="1200" i="1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05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4305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data:</a:t>
            </a:r>
            <a:br>
              <a:rPr lang="en-US" smtClean="0"/>
            </a:br>
            <a:r>
              <a:rPr lang="en-US" smtClean="0"/>
              <a:t>ID 2</a:t>
            </a:r>
          </a:p>
        </p:txBody>
      </p:sp>
      <p:graphicFrame>
        <p:nvGraphicFramePr>
          <p:cNvPr id="9" name="Table Placeholder 8"/>
          <p:cNvGraphicFramePr>
            <a:graphicFrameLocks noGrp="1"/>
          </p:cNvGraphicFramePr>
          <p:nvPr>
            <p:ph type="tbl" idx="4294967295"/>
          </p:nvPr>
        </p:nvGraphicFramePr>
        <p:xfrm>
          <a:off x="1104900" y="1927225"/>
          <a:ext cx="5110162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065"/>
                <a:gridCol w="802822"/>
                <a:gridCol w="572677"/>
                <a:gridCol w="668474"/>
                <a:gridCol w="1349562"/>
                <a:gridCol w="1349562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regimes followed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m </a:t>
                      </a:r>
                      <a:r>
                        <a:rPr lang="en-US" sz="1200" i="0" dirty="0" smtClean="0"/>
                        <a:t>= 0</a:t>
                      </a:r>
                      <a:endParaRPr lang="en-US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m </a:t>
                      </a:r>
                      <a:r>
                        <a:rPr lang="en-US" sz="1200" i="0" dirty="0" smtClean="0"/>
                        <a:t>= 3</a:t>
                      </a:r>
                      <a:endParaRPr lang="en-US" sz="1200" i="1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 (200-450)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31 (200-500)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 (200-450)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31 (200-500)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22 (200-410)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31 (200-500)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 (340-410)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17 (340-500)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 (340-410)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17 (340-500)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09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4409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Sample data:</a:t>
            </a:r>
            <a:br>
              <a:rPr lang="en-US" dirty="0" smtClean="0"/>
            </a:br>
            <a:r>
              <a:rPr lang="en-US" dirty="0" smtClean="0"/>
              <a:t>ID 1 (</a:t>
            </a:r>
            <a:r>
              <a:rPr lang="en-US" i="1" dirty="0" smtClean="0"/>
              <a:t>m</a:t>
            </a:r>
            <a:r>
              <a:rPr lang="en-US" dirty="0" smtClean="0"/>
              <a:t> = 0)</a:t>
            </a:r>
          </a:p>
        </p:txBody>
      </p:sp>
      <p:graphicFrame>
        <p:nvGraphicFramePr>
          <p:cNvPr id="9" name="Table Placeholder 8"/>
          <p:cNvGraphicFramePr>
            <a:graphicFrameLocks noGrp="1"/>
          </p:cNvGraphicFramePr>
          <p:nvPr>
            <p:ph type="tbl" idx="4294967295"/>
          </p:nvPr>
        </p:nvGraphicFramePr>
        <p:xfrm>
          <a:off x="1104900" y="1927225"/>
          <a:ext cx="5881948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065"/>
                <a:gridCol w="802822"/>
                <a:gridCol w="572677"/>
                <a:gridCol w="668474"/>
                <a:gridCol w="1714818"/>
                <a:gridCol w="1756092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regimes followed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regimes censored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(470-500)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73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973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Expanded data:</a:t>
            </a:r>
            <a:br>
              <a:rPr lang="en-US" dirty="0" smtClean="0"/>
            </a:br>
            <a:r>
              <a:rPr lang="en-US" dirty="0" smtClean="0"/>
              <a:t>ID 1 (</a:t>
            </a:r>
            <a:r>
              <a:rPr lang="en-US" i="1" dirty="0" smtClean="0"/>
              <a:t>m</a:t>
            </a:r>
            <a:r>
              <a:rPr lang="en-US" dirty="0" smtClean="0"/>
              <a:t> = 0)</a:t>
            </a:r>
          </a:p>
        </p:txBody>
      </p:sp>
      <p:graphicFrame>
        <p:nvGraphicFramePr>
          <p:cNvPr id="9" name="Table Placeholder 8"/>
          <p:cNvGraphicFramePr>
            <a:graphicFrameLocks noGrp="1"/>
          </p:cNvGraphicFramePr>
          <p:nvPr>
            <p:ph type="tbl" idx="4294967295"/>
          </p:nvPr>
        </p:nvGraphicFramePr>
        <p:xfrm>
          <a:off x="1104900" y="1927225"/>
          <a:ext cx="555339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2"/>
                <a:gridCol w="1090930"/>
                <a:gridCol w="778192"/>
                <a:gridCol w="908368"/>
                <a:gridCol w="1159192"/>
                <a:gridCol w="111791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censor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378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490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490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378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490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378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823" name="Right Brace 9"/>
          <p:cNvSpPr>
            <a:spLocks/>
          </p:cNvSpPr>
          <p:nvPr/>
        </p:nvSpPr>
        <p:spPr bwMode="auto">
          <a:xfrm>
            <a:off x="6705600" y="2247900"/>
            <a:ext cx="228600" cy="800100"/>
          </a:xfrm>
          <a:prstGeom prst="rightBrace">
            <a:avLst>
              <a:gd name="adj1" fmla="val 8329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1611" name="TextBox 12"/>
          <p:cNvSpPr txBox="1">
            <a:spLocks noChangeArrowheads="1"/>
          </p:cNvSpPr>
          <p:nvPr/>
        </p:nvSpPr>
        <p:spPr bwMode="auto">
          <a:xfrm>
            <a:off x="6953250" y="2379663"/>
            <a:ext cx="156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 #1: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500</a:t>
            </a:r>
          </a:p>
        </p:txBody>
      </p:sp>
      <p:sp>
        <p:nvSpPr>
          <p:cNvPr id="30825" name="Right Brace 9"/>
          <p:cNvSpPr>
            <a:spLocks/>
          </p:cNvSpPr>
          <p:nvPr/>
        </p:nvSpPr>
        <p:spPr bwMode="auto">
          <a:xfrm>
            <a:off x="6705600" y="3048000"/>
            <a:ext cx="228600" cy="800100"/>
          </a:xfrm>
          <a:prstGeom prst="rightBrace">
            <a:avLst>
              <a:gd name="adj1" fmla="val 8329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30826" name="Right Brace 9"/>
          <p:cNvSpPr>
            <a:spLocks/>
          </p:cNvSpPr>
          <p:nvPr/>
        </p:nvSpPr>
        <p:spPr bwMode="auto">
          <a:xfrm>
            <a:off x="6705600" y="3848100"/>
            <a:ext cx="228600" cy="800100"/>
          </a:xfrm>
          <a:prstGeom prst="rightBrace">
            <a:avLst>
              <a:gd name="adj1" fmla="val 8329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30827" name="Right Brace 9"/>
          <p:cNvSpPr>
            <a:spLocks/>
          </p:cNvSpPr>
          <p:nvPr/>
        </p:nvSpPr>
        <p:spPr bwMode="auto">
          <a:xfrm>
            <a:off x="6705600" y="4648200"/>
            <a:ext cx="228600" cy="800100"/>
          </a:xfrm>
          <a:prstGeom prst="rightBrace">
            <a:avLst>
              <a:gd name="adj1" fmla="val 8329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1615" name="TextBox 12"/>
          <p:cNvSpPr txBox="1">
            <a:spLocks noChangeArrowheads="1"/>
          </p:cNvSpPr>
          <p:nvPr/>
        </p:nvSpPr>
        <p:spPr bwMode="auto">
          <a:xfrm>
            <a:off x="6953250" y="3225800"/>
            <a:ext cx="156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 #2: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490</a:t>
            </a:r>
          </a:p>
        </p:txBody>
      </p:sp>
      <p:sp>
        <p:nvSpPr>
          <p:cNvPr id="21616" name="TextBox 12"/>
          <p:cNvSpPr txBox="1">
            <a:spLocks noChangeArrowheads="1"/>
          </p:cNvSpPr>
          <p:nvPr/>
        </p:nvSpPr>
        <p:spPr bwMode="auto">
          <a:xfrm>
            <a:off x="6953250" y="4033838"/>
            <a:ext cx="156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 #3: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480</a:t>
            </a:r>
          </a:p>
        </p:txBody>
      </p:sp>
      <p:sp>
        <p:nvSpPr>
          <p:cNvPr id="21617" name="TextBox 12"/>
          <p:cNvSpPr txBox="1">
            <a:spLocks noChangeArrowheads="1"/>
          </p:cNvSpPr>
          <p:nvPr/>
        </p:nvSpPr>
        <p:spPr bwMode="auto">
          <a:xfrm>
            <a:off x="6953250" y="4833938"/>
            <a:ext cx="156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 #4: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470</a:t>
            </a:r>
          </a:p>
        </p:txBody>
      </p:sp>
      <p:sp>
        <p:nvSpPr>
          <p:cNvPr id="30831" name="Date Placeholder 1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0832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Sample data:</a:t>
            </a:r>
            <a:br>
              <a:rPr lang="en-US" dirty="0" smtClean="0"/>
            </a:br>
            <a:r>
              <a:rPr lang="en-US" dirty="0" smtClean="0"/>
              <a:t>ID 2 (</a:t>
            </a:r>
            <a:r>
              <a:rPr lang="en-US" i="1" dirty="0" smtClean="0"/>
              <a:t>m</a:t>
            </a:r>
            <a:r>
              <a:rPr lang="en-US" dirty="0" smtClean="0"/>
              <a:t> = 0)</a:t>
            </a:r>
          </a:p>
        </p:txBody>
      </p:sp>
      <p:graphicFrame>
        <p:nvGraphicFramePr>
          <p:cNvPr id="9" name="Table Placeholder 8"/>
          <p:cNvGraphicFramePr>
            <a:graphicFrameLocks noGrp="1"/>
          </p:cNvGraphicFramePr>
          <p:nvPr>
            <p:ph type="tbl" idx="4294967295"/>
          </p:nvPr>
        </p:nvGraphicFramePr>
        <p:xfrm>
          <a:off x="1104900" y="1927225"/>
          <a:ext cx="588194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065"/>
                <a:gridCol w="802822"/>
                <a:gridCol w="572677"/>
                <a:gridCol w="668474"/>
                <a:gridCol w="1714818"/>
                <a:gridCol w="1756092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regimes followed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regimes censored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 (200-450)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 (200-450)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22 (200-410)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 (420-450)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 (340-410)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14 (200-330)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 (340-410)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79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179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Expanded data:</a:t>
            </a:r>
            <a:br>
              <a:rPr lang="en-US" dirty="0" smtClean="0"/>
            </a:br>
            <a:r>
              <a:rPr lang="en-US" dirty="0" smtClean="0"/>
              <a:t>ID 2 (</a:t>
            </a:r>
            <a:r>
              <a:rPr lang="en-US" i="1" dirty="0" smtClean="0"/>
              <a:t>m</a:t>
            </a:r>
            <a:r>
              <a:rPr lang="en-US" dirty="0" smtClean="0"/>
              <a:t> = 0)</a:t>
            </a:r>
          </a:p>
        </p:txBody>
      </p:sp>
      <p:graphicFrame>
        <p:nvGraphicFramePr>
          <p:cNvPr id="9" name="Table Placeholder 8"/>
          <p:cNvGraphicFramePr>
            <a:graphicFrameLocks noGrp="1"/>
          </p:cNvGraphicFramePr>
          <p:nvPr>
            <p:ph type="tbl" idx="4294967295"/>
          </p:nvPr>
        </p:nvGraphicFramePr>
        <p:xfrm>
          <a:off x="1104900" y="1927225"/>
          <a:ext cx="555339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  <a:gridCol w="1159192"/>
                <a:gridCol w="111791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regime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censor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417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871" name="Right Brace 9"/>
          <p:cNvSpPr>
            <a:spLocks/>
          </p:cNvSpPr>
          <p:nvPr/>
        </p:nvSpPr>
        <p:spPr bwMode="auto">
          <a:xfrm>
            <a:off x="6705600" y="2209800"/>
            <a:ext cx="228600" cy="800100"/>
          </a:xfrm>
          <a:prstGeom prst="rightBrace">
            <a:avLst>
              <a:gd name="adj1" fmla="val 8329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32872" name="Right Brace 10"/>
          <p:cNvSpPr>
            <a:spLocks/>
          </p:cNvSpPr>
          <p:nvPr/>
        </p:nvSpPr>
        <p:spPr bwMode="auto">
          <a:xfrm>
            <a:off x="6705600" y="3009900"/>
            <a:ext cx="228600" cy="1371600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32873" name="Right Brace 11"/>
          <p:cNvSpPr>
            <a:spLocks/>
          </p:cNvSpPr>
          <p:nvPr/>
        </p:nvSpPr>
        <p:spPr bwMode="auto">
          <a:xfrm>
            <a:off x="6705600" y="4381500"/>
            <a:ext cx="228600" cy="1104900"/>
          </a:xfrm>
          <a:prstGeom prst="rightBrace">
            <a:avLst>
              <a:gd name="adj1" fmla="val 8324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3661" name="TextBox 12"/>
          <p:cNvSpPr txBox="1">
            <a:spLocks noChangeArrowheads="1"/>
          </p:cNvSpPr>
          <p:nvPr/>
        </p:nvSpPr>
        <p:spPr bwMode="auto">
          <a:xfrm>
            <a:off x="6934200" y="2379663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Replicates #1-4: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420-450</a:t>
            </a:r>
          </a:p>
        </p:txBody>
      </p:sp>
      <p:sp>
        <p:nvSpPr>
          <p:cNvPr id="23662" name="TextBox 13"/>
          <p:cNvSpPr txBox="1">
            <a:spLocks noChangeArrowheads="1"/>
          </p:cNvSpPr>
          <p:nvPr/>
        </p:nvSpPr>
        <p:spPr bwMode="auto">
          <a:xfrm>
            <a:off x="6934200" y="3475038"/>
            <a:ext cx="1790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Replicates #5-12: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340-410</a:t>
            </a:r>
          </a:p>
        </p:txBody>
      </p:sp>
      <p:sp>
        <p:nvSpPr>
          <p:cNvPr id="23663" name="TextBox 14"/>
          <p:cNvSpPr txBox="1">
            <a:spLocks noChangeArrowheads="1"/>
          </p:cNvSpPr>
          <p:nvPr/>
        </p:nvSpPr>
        <p:spPr bwMode="auto">
          <a:xfrm>
            <a:off x="6934200" y="4703763"/>
            <a:ext cx="1676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Replicates #13-26:</a:t>
            </a:r>
          </a:p>
          <a:p>
            <a:pPr>
              <a:defRPr/>
            </a:pP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Regime = 200-330</a:t>
            </a:r>
          </a:p>
        </p:txBody>
      </p:sp>
      <p:sp>
        <p:nvSpPr>
          <p:cNvPr id="32877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2878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the </a:t>
            </a:r>
            <a:r>
              <a:rPr lang="en-US" dirty="0" err="1" smtClean="0"/>
              <a:t>unstabilized</a:t>
            </a:r>
            <a:r>
              <a:rPr lang="en-US" dirty="0" smtClean="0"/>
              <a:t> IP weights</a:t>
            </a:r>
          </a:p>
          <a:p>
            <a:r>
              <a:rPr lang="en-US" dirty="0" smtClean="0"/>
              <a:t>Truncate the weights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Why are we </a:t>
            </a:r>
            <a:br>
              <a:rPr lang="en-US" dirty="0" smtClean="0"/>
            </a:br>
            <a:r>
              <a:rPr lang="en-US" dirty="0" smtClean="0"/>
              <a:t>building IP weights?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Censoring may introduce time-dependent selection bias</a:t>
            </a:r>
          </a:p>
          <a:p>
            <a:endParaRPr lang="en-US" dirty="0" smtClean="0"/>
          </a:p>
          <a:p>
            <a:r>
              <a:rPr lang="en-US" dirty="0" smtClean="0"/>
              <a:t>Weight by the inverse probability of remaining uncensored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Weights for treatment or for censoring?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Recall: Censoring is a function of…</a:t>
            </a:r>
          </a:p>
          <a:p>
            <a:pPr lvl="1"/>
            <a:r>
              <a:rPr lang="en-US" sz="2400" dirty="0" smtClean="0"/>
              <a:t>Treatment </a:t>
            </a:r>
          </a:p>
          <a:p>
            <a:pPr lvl="1"/>
            <a:r>
              <a:rPr lang="en-US" sz="2400" dirty="0" smtClean="0"/>
              <a:t>CD4 cell count</a:t>
            </a:r>
          </a:p>
          <a:p>
            <a:endParaRPr lang="en-US" sz="2800" dirty="0" smtClean="0"/>
          </a:p>
          <a:p>
            <a:r>
              <a:rPr lang="en-US" sz="2800" dirty="0" smtClean="0"/>
              <a:t>Conditional probability of remaining uncensored</a:t>
            </a:r>
          </a:p>
          <a:p>
            <a:pPr lvl="1"/>
            <a:r>
              <a:rPr lang="en-US" sz="2400" dirty="0" smtClean="0"/>
              <a:t>= Conditional probability of not initiating treatment (before the grace period)</a:t>
            </a:r>
          </a:p>
          <a:p>
            <a:pPr lvl="1"/>
            <a:r>
              <a:rPr lang="en-US" sz="2400" dirty="0" smtClean="0"/>
              <a:t>= Conditional probability of initiating treatment (end of the grace period)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When to Start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Adjusting for </a:t>
            </a:r>
            <a:br>
              <a:rPr lang="en-US" dirty="0" smtClean="0"/>
            </a:br>
            <a:r>
              <a:rPr lang="en-US" dirty="0" smtClean="0"/>
              <a:t>time-varying selection bias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Use IP weighting to create a pseudo-population in which treatment is independent of measured past prognostic factors</a:t>
            </a:r>
          </a:p>
          <a:p>
            <a:endParaRPr lang="en-US" sz="2400" dirty="0" smtClean="0"/>
          </a:p>
          <a:p>
            <a:r>
              <a:rPr lang="en-US" sz="2400" dirty="0" smtClean="0"/>
              <a:t>In the pseudo-population, the artificial censoring is </a:t>
            </a:r>
            <a:r>
              <a:rPr lang="en-US" sz="2400" dirty="0" err="1" smtClean="0"/>
              <a:t>noninformative</a:t>
            </a:r>
            <a:endParaRPr lang="en-US" sz="2400" dirty="0" smtClean="0"/>
          </a:p>
          <a:p>
            <a:pPr lvl="1"/>
            <a:r>
              <a:rPr lang="en-US" sz="2000" dirty="0" smtClean="0"/>
              <a:t>Under the assumptions of conditional exchangeability, positivity, and consistency</a:t>
            </a:r>
          </a:p>
        </p:txBody>
      </p:sp>
      <p:sp>
        <p:nvSpPr>
          <p:cNvPr id="3482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4821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7"/>
          <p:cNvSpPr txBox="1">
            <a:spLocks noChangeArrowheads="1"/>
          </p:cNvSpPr>
          <p:nvPr/>
        </p:nvSpPr>
        <p:spPr bwMode="auto">
          <a:xfrm>
            <a:off x="571500" y="1700213"/>
            <a:ext cx="8039100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/>
              <a:t>Use a parametric model (e.g., logistic) to estimate the conditional probability of treatment given past history at each time</a:t>
            </a:r>
          </a:p>
          <a:p>
            <a:endParaRPr lang="en-US" sz="2600"/>
          </a:p>
          <a:p>
            <a:endParaRPr lang="en-US" sz="2600"/>
          </a:p>
          <a:p>
            <a:endParaRPr lang="en-US" sz="2600"/>
          </a:p>
          <a:p>
            <a:endParaRPr lang="en-US" i="1"/>
          </a:p>
          <a:p>
            <a:r>
              <a:rPr lang="en-US"/>
              <a:t>t = 0,1, …	time measured in months since baseline</a:t>
            </a:r>
          </a:p>
          <a:p>
            <a:r>
              <a:rPr lang="en-US"/>
              <a:t>A</a:t>
            </a:r>
            <a:r>
              <a:rPr lang="en-US" baseline="-25000"/>
              <a:t>t</a:t>
            </a:r>
            <a:r>
              <a:rPr lang="en-US"/>
              <a:t>		indicator for treatment use at time t</a:t>
            </a:r>
          </a:p>
          <a:p>
            <a:r>
              <a:rPr lang="en-US"/>
              <a:t>L</a:t>
            </a:r>
            <a:r>
              <a:rPr lang="en-US" baseline="-25000"/>
              <a:t>t</a:t>
            </a:r>
            <a:r>
              <a:rPr lang="en-US"/>
              <a:t>		vector of covariates measured at time t</a:t>
            </a:r>
          </a:p>
          <a:p>
            <a:r>
              <a:rPr lang="en-US"/>
              <a:t>D</a:t>
            </a:r>
            <a:r>
              <a:rPr lang="en-US" baseline="-25000"/>
              <a:t>t</a:t>
            </a:r>
            <a:r>
              <a:rPr lang="en-US"/>
              <a:t> 		indicator for developing the event at time t</a:t>
            </a:r>
          </a:p>
          <a:p>
            <a:r>
              <a:rPr lang="en-US"/>
              <a:t>A</a:t>
            </a:r>
            <a:r>
              <a:rPr lang="en-US" baseline="-25000"/>
              <a:t>t</a:t>
            </a:r>
            <a:r>
              <a:rPr lang="en-US"/>
              <a:t>		history of treatment through time t</a:t>
            </a:r>
          </a:p>
          <a:p>
            <a:r>
              <a:rPr lang="en-US"/>
              <a:t>L</a:t>
            </a:r>
            <a:r>
              <a:rPr lang="en-US" baseline="-25000"/>
              <a:t>t</a:t>
            </a:r>
            <a:r>
              <a:rPr lang="en-US"/>
              <a:t>		history of covariates through time t</a:t>
            </a:r>
          </a:p>
          <a:p>
            <a:endParaRPr lang="en-US"/>
          </a:p>
        </p:txBody>
      </p:sp>
      <p:sp>
        <p:nvSpPr>
          <p:cNvPr id="20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</a:t>
            </a:r>
            <a:br>
              <a:rPr lang="en-US" dirty="0" smtClean="0"/>
            </a:br>
            <a:r>
              <a:rPr lang="en-US" dirty="0" smtClean="0"/>
              <a:t>IP weights</a:t>
            </a:r>
          </a:p>
        </p:txBody>
      </p:sp>
      <p:sp>
        <p:nvSpPr>
          <p:cNvPr id="2053" name="Content Placeholder 2"/>
          <p:cNvSpPr>
            <a:spLocks noGrp="1"/>
          </p:cNvSpPr>
          <p:nvPr>
            <p:ph idx="1"/>
          </p:nvPr>
        </p:nvSpPr>
        <p:spPr>
          <a:xfrm>
            <a:off x="566738" y="3319463"/>
            <a:ext cx="8001000" cy="76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baseline="-25000" smtClean="0"/>
          </a:p>
        </p:txBody>
      </p:sp>
      <p:cxnSp>
        <p:nvCxnSpPr>
          <p:cNvPr id="2054" name="Straight Connector 18"/>
          <p:cNvCxnSpPr>
            <a:cxnSpLocks noChangeShapeType="1"/>
          </p:cNvCxnSpPr>
          <p:nvPr/>
        </p:nvCxnSpPr>
        <p:spPr bwMode="auto">
          <a:xfrm>
            <a:off x="655638" y="5540375"/>
            <a:ext cx="1905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55" name="Straight Connector 19"/>
          <p:cNvCxnSpPr>
            <a:cxnSpLocks noChangeShapeType="1"/>
          </p:cNvCxnSpPr>
          <p:nvPr/>
        </p:nvCxnSpPr>
        <p:spPr bwMode="auto">
          <a:xfrm>
            <a:off x="617538" y="5808663"/>
            <a:ext cx="1905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2050" name="Object 18"/>
          <p:cNvGraphicFramePr>
            <a:graphicFrameLocks noChangeAspect="1"/>
          </p:cNvGraphicFramePr>
          <p:nvPr/>
        </p:nvGraphicFramePr>
        <p:xfrm>
          <a:off x="609600" y="3048000"/>
          <a:ext cx="5391150" cy="1166813"/>
        </p:xfrm>
        <a:graphic>
          <a:graphicData uri="http://schemas.openxmlformats.org/presentationml/2006/ole">
            <p:oleObj spid="_x0000_s165890" name="Equation" r:id="rId4" imgW="3695400" imgH="799920" progId="">
              <p:embed/>
            </p:oleObj>
          </a:graphicData>
        </a:graphic>
      </p:graphicFrame>
      <p:sp>
        <p:nvSpPr>
          <p:cNvPr id="2056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2057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1</a:t>
            </a:r>
          </a:p>
        </p:txBody>
      </p:sp>
      <p:graphicFrame>
        <p:nvGraphicFramePr>
          <p:cNvPr id="27691" name="Group 43"/>
          <p:cNvGraphicFramePr>
            <a:graphicFrameLocks noGrp="1"/>
          </p:cNvGraphicFramePr>
          <p:nvPr/>
        </p:nvGraphicFramePr>
        <p:xfrm>
          <a:off x="533400" y="1866900"/>
          <a:ext cx="2486343" cy="1281114"/>
        </p:xfrm>
        <a:graphic>
          <a:graphicData uri="http://schemas.openxmlformats.org/drawingml/2006/table">
            <a:tbl>
              <a:tblPr/>
              <a:tblGrid>
                <a:gridCol w="452755"/>
                <a:gridCol w="787400"/>
                <a:gridCol w="581025"/>
                <a:gridCol w="66516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</a:tbl>
          </a:graphicData>
        </a:graphic>
      </p:graphicFrame>
      <p:sp>
        <p:nvSpPr>
          <p:cNvPr id="35870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5871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1 (</a:t>
            </a:r>
            <a:r>
              <a:rPr lang="en-US" i="1" dirty="0" smtClean="0"/>
              <a:t>m</a:t>
            </a:r>
            <a:r>
              <a:rPr lang="en-US" dirty="0" smtClean="0"/>
              <a:t> = 0)</a:t>
            </a:r>
          </a:p>
        </p:txBody>
      </p:sp>
      <p:graphicFrame>
        <p:nvGraphicFramePr>
          <p:cNvPr id="28813" name="Group 141"/>
          <p:cNvGraphicFramePr>
            <a:graphicFrameLocks noGrp="1"/>
          </p:cNvGraphicFramePr>
          <p:nvPr/>
        </p:nvGraphicFramePr>
        <p:xfrm>
          <a:off x="533400" y="1866900"/>
          <a:ext cx="8112442" cy="3752856"/>
        </p:xfrm>
        <a:graphic>
          <a:graphicData uri="http://schemas.openxmlformats.org/drawingml/2006/table">
            <a:tbl>
              <a:tblPr/>
              <a:tblGrid>
                <a:gridCol w="452755"/>
                <a:gridCol w="787718"/>
                <a:gridCol w="579755"/>
                <a:gridCol w="665480"/>
                <a:gridCol w="835342"/>
                <a:gridCol w="805180"/>
                <a:gridCol w="398621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censor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(C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sp>
        <p:nvSpPr>
          <p:cNvPr id="3190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191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graphicFrame>
        <p:nvGraphicFramePr>
          <p:cNvPr id="3074" name="Object 123"/>
          <p:cNvGraphicFramePr>
            <a:graphicFrameLocks noChangeAspect="1"/>
          </p:cNvGraphicFramePr>
          <p:nvPr/>
        </p:nvGraphicFramePr>
        <p:xfrm>
          <a:off x="4700588" y="1968500"/>
          <a:ext cx="3911600" cy="238125"/>
        </p:xfrm>
        <a:graphic>
          <a:graphicData uri="http://schemas.openxmlformats.org/presentationml/2006/ole">
            <p:oleObj spid="_x0000_s166914" name="Equation" r:id="rId4" imgW="4597200" imgH="2793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1 (</a:t>
            </a:r>
            <a:r>
              <a:rPr lang="en-US" i="1" dirty="0" smtClean="0"/>
              <a:t>m</a:t>
            </a:r>
            <a:r>
              <a:rPr lang="en-US" dirty="0" smtClean="0"/>
              <a:t> = 3)</a:t>
            </a:r>
          </a:p>
        </p:txBody>
      </p:sp>
      <p:graphicFrame>
        <p:nvGraphicFramePr>
          <p:cNvPr id="28813" name="Group 141"/>
          <p:cNvGraphicFramePr>
            <a:graphicFrameLocks noGrp="1"/>
          </p:cNvGraphicFramePr>
          <p:nvPr/>
        </p:nvGraphicFramePr>
        <p:xfrm>
          <a:off x="533400" y="1866900"/>
          <a:ext cx="8112442" cy="3752856"/>
        </p:xfrm>
        <a:graphic>
          <a:graphicData uri="http://schemas.openxmlformats.org/drawingml/2006/table">
            <a:tbl>
              <a:tblPr/>
              <a:tblGrid>
                <a:gridCol w="452755"/>
                <a:gridCol w="787718"/>
                <a:gridCol w="579755"/>
                <a:gridCol w="665480"/>
                <a:gridCol w="835342"/>
                <a:gridCol w="805180"/>
                <a:gridCol w="398621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censor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(C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sp>
        <p:nvSpPr>
          <p:cNvPr id="5238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239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700588" y="1968500"/>
          <a:ext cx="3911600" cy="238125"/>
        </p:xfrm>
        <a:graphic>
          <a:graphicData uri="http://schemas.openxmlformats.org/presentationml/2006/ole">
            <p:oleObj spid="_x0000_s168962" name="Equation" r:id="rId4" imgW="4597200" imgH="2793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2</a:t>
            </a:r>
          </a:p>
        </p:txBody>
      </p:sp>
      <p:graphicFrame>
        <p:nvGraphicFramePr>
          <p:cNvPr id="29751" name="Group 55"/>
          <p:cNvGraphicFramePr>
            <a:graphicFrameLocks noGrp="1"/>
          </p:cNvGraphicFramePr>
          <p:nvPr/>
        </p:nvGraphicFramePr>
        <p:xfrm>
          <a:off x="533400" y="1866900"/>
          <a:ext cx="2488566" cy="1830390"/>
        </p:xfrm>
        <a:graphic>
          <a:graphicData uri="http://schemas.openxmlformats.org/drawingml/2006/table">
            <a:tbl>
              <a:tblPr/>
              <a:tblGrid>
                <a:gridCol w="452755"/>
                <a:gridCol w="787718"/>
                <a:gridCol w="579755"/>
                <a:gridCol w="66833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</a:tbl>
          </a:graphicData>
        </a:graphic>
      </p:graphicFrame>
      <p:sp>
        <p:nvSpPr>
          <p:cNvPr id="36904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6905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2 (</a:t>
            </a:r>
            <a:r>
              <a:rPr lang="en-US" i="1" dirty="0" smtClean="0"/>
              <a:t>m</a:t>
            </a:r>
            <a:r>
              <a:rPr lang="en-US" dirty="0" smtClean="0"/>
              <a:t> = 0)</a:t>
            </a:r>
          </a:p>
        </p:txBody>
      </p:sp>
      <p:graphicFrame>
        <p:nvGraphicFramePr>
          <p:cNvPr id="30860" name="Group 140"/>
          <p:cNvGraphicFramePr>
            <a:graphicFrameLocks noGrp="1"/>
          </p:cNvGraphicFramePr>
          <p:nvPr/>
        </p:nvGraphicFramePr>
        <p:xfrm>
          <a:off x="533400" y="1866900"/>
          <a:ext cx="8113014" cy="3752856"/>
        </p:xfrm>
        <a:graphic>
          <a:graphicData uri="http://schemas.openxmlformats.org/drawingml/2006/table">
            <a:tbl>
              <a:tblPr/>
              <a:tblGrid>
                <a:gridCol w="452755"/>
                <a:gridCol w="787400"/>
                <a:gridCol w="581025"/>
                <a:gridCol w="665162"/>
                <a:gridCol w="835025"/>
                <a:gridCol w="804863"/>
                <a:gridCol w="3986784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censor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(C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sp>
        <p:nvSpPr>
          <p:cNvPr id="4215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4216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graphicFrame>
        <p:nvGraphicFramePr>
          <p:cNvPr id="4098" name="Object 121"/>
          <p:cNvGraphicFramePr>
            <a:graphicFrameLocks noChangeAspect="1"/>
          </p:cNvGraphicFramePr>
          <p:nvPr/>
        </p:nvGraphicFramePr>
        <p:xfrm>
          <a:off x="4700588" y="1968500"/>
          <a:ext cx="3911600" cy="238125"/>
        </p:xfrm>
        <a:graphic>
          <a:graphicData uri="http://schemas.openxmlformats.org/presentationml/2006/ole">
            <p:oleObj spid="_x0000_s167938" name="Equation" r:id="rId4" imgW="4597200" imgH="279360" progId="">
              <p:embed/>
            </p:oleObj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903788" y="5743575"/>
            <a:ext cx="3332162" cy="276225"/>
            <a:chOff x="4903025" y="5742801"/>
            <a:chExt cx="3332925" cy="276999"/>
          </a:xfrm>
        </p:grpSpPr>
        <p:graphicFrame>
          <p:nvGraphicFramePr>
            <p:cNvPr id="4099" name="Object 123"/>
            <p:cNvGraphicFramePr>
              <a:graphicFrameLocks noChangeAspect="1"/>
            </p:cNvGraphicFramePr>
            <p:nvPr/>
          </p:nvGraphicFramePr>
          <p:xfrm>
            <a:off x="5105400" y="5748561"/>
            <a:ext cx="3130550" cy="271239"/>
          </p:xfrm>
          <a:graphic>
            <a:graphicData uri="http://schemas.openxmlformats.org/presentationml/2006/ole">
              <p:oleObj spid="_x0000_s167939" name="Equation" r:id="rId5" imgW="3517560" imgH="304560" progId="">
                <p:embed/>
              </p:oleObj>
            </a:graphicData>
          </a:graphic>
        </p:graphicFrame>
        <p:sp>
          <p:nvSpPr>
            <p:cNvPr id="4218" name="TextBox 11"/>
            <p:cNvSpPr txBox="1">
              <a:spLocks noChangeArrowheads="1"/>
            </p:cNvSpPr>
            <p:nvPr/>
          </p:nvSpPr>
          <p:spPr bwMode="auto">
            <a:xfrm>
              <a:off x="4903025" y="5742801"/>
              <a:ext cx="2667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*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2 (</a:t>
            </a:r>
            <a:r>
              <a:rPr lang="en-US" i="1" dirty="0" smtClean="0"/>
              <a:t>m</a:t>
            </a:r>
            <a:r>
              <a:rPr lang="en-US" dirty="0" smtClean="0"/>
              <a:t> = 3), part 1</a:t>
            </a:r>
          </a:p>
        </p:txBody>
      </p:sp>
      <p:graphicFrame>
        <p:nvGraphicFramePr>
          <p:cNvPr id="30860" name="Group 140"/>
          <p:cNvGraphicFramePr>
            <a:graphicFrameLocks noGrp="1"/>
          </p:cNvGraphicFramePr>
          <p:nvPr/>
        </p:nvGraphicFramePr>
        <p:xfrm>
          <a:off x="533400" y="1866900"/>
          <a:ext cx="8113014" cy="3203580"/>
        </p:xfrm>
        <a:graphic>
          <a:graphicData uri="http://schemas.openxmlformats.org/drawingml/2006/table">
            <a:tbl>
              <a:tblPr/>
              <a:tblGrid>
                <a:gridCol w="452755"/>
                <a:gridCol w="787400"/>
                <a:gridCol w="581025"/>
                <a:gridCol w="665162"/>
                <a:gridCol w="835025"/>
                <a:gridCol w="804863"/>
                <a:gridCol w="3986784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censor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(C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*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</a:tbl>
          </a:graphicData>
        </a:graphic>
      </p:graphicFrame>
      <p:sp>
        <p:nvSpPr>
          <p:cNvPr id="6254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6255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700588" y="1968500"/>
          <a:ext cx="3911600" cy="238125"/>
        </p:xfrm>
        <a:graphic>
          <a:graphicData uri="http://schemas.openxmlformats.org/presentationml/2006/ole">
            <p:oleObj spid="_x0000_s169986" name="Equation" r:id="rId4" imgW="4597200" imgH="279360" progId="">
              <p:embed/>
            </p:oleObj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903788" y="5743575"/>
            <a:ext cx="3332162" cy="276225"/>
            <a:chOff x="4903025" y="5742801"/>
            <a:chExt cx="3332925" cy="276999"/>
          </a:xfrm>
        </p:grpSpPr>
        <p:graphicFrame>
          <p:nvGraphicFramePr>
            <p:cNvPr id="6148" name="Object 3"/>
            <p:cNvGraphicFramePr>
              <a:graphicFrameLocks noChangeAspect="1"/>
            </p:cNvGraphicFramePr>
            <p:nvPr/>
          </p:nvGraphicFramePr>
          <p:xfrm>
            <a:off x="5105400" y="5748561"/>
            <a:ext cx="3130550" cy="271239"/>
          </p:xfrm>
          <a:graphic>
            <a:graphicData uri="http://schemas.openxmlformats.org/presentationml/2006/ole">
              <p:oleObj spid="_x0000_s169988" name="Equation" r:id="rId5" imgW="3517560" imgH="304560" progId="">
                <p:embed/>
              </p:oleObj>
            </a:graphicData>
          </a:graphic>
        </p:graphicFrame>
        <p:sp>
          <p:nvSpPr>
            <p:cNvPr id="6366" name="TextBox 11"/>
            <p:cNvSpPr txBox="1">
              <a:spLocks noChangeArrowheads="1"/>
            </p:cNvSpPr>
            <p:nvPr/>
          </p:nvSpPr>
          <p:spPr bwMode="auto">
            <a:xfrm>
              <a:off x="4903025" y="5742801"/>
              <a:ext cx="2667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*</a:t>
              </a:r>
            </a:p>
          </p:txBody>
        </p:sp>
      </p:grpSp>
      <p:graphicFrame>
        <p:nvGraphicFramePr>
          <p:cNvPr id="12" name="Group 141"/>
          <p:cNvGraphicFramePr>
            <a:graphicFrameLocks noGrp="1"/>
          </p:cNvGraphicFramePr>
          <p:nvPr/>
        </p:nvGraphicFramePr>
        <p:xfrm>
          <a:off x="533400" y="1866900"/>
          <a:ext cx="8112442" cy="3203580"/>
        </p:xfrm>
        <a:graphic>
          <a:graphicData uri="http://schemas.openxmlformats.org/drawingml/2006/table">
            <a:tbl>
              <a:tblPr/>
              <a:tblGrid>
                <a:gridCol w="452755"/>
                <a:gridCol w="787718"/>
                <a:gridCol w="579755"/>
                <a:gridCol w="665480"/>
                <a:gridCol w="835342"/>
                <a:gridCol w="805180"/>
                <a:gridCol w="398621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censor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(C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*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47" name="Object 2"/>
          <p:cNvGraphicFramePr>
            <a:graphicFrameLocks noChangeAspect="1"/>
          </p:cNvGraphicFramePr>
          <p:nvPr/>
        </p:nvGraphicFramePr>
        <p:xfrm>
          <a:off x="4700588" y="1966913"/>
          <a:ext cx="3911600" cy="238125"/>
        </p:xfrm>
        <a:graphic>
          <a:graphicData uri="http://schemas.openxmlformats.org/presentationml/2006/ole">
            <p:oleObj spid="_x0000_s169987" name="Equation" r:id="rId6" imgW="4597200" imgH="2793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Estimating the IP weights:</a:t>
            </a:r>
            <a:br>
              <a:rPr lang="en-US" dirty="0" smtClean="0"/>
            </a:br>
            <a:r>
              <a:rPr lang="en-US" dirty="0" smtClean="0"/>
              <a:t>ID 2 (</a:t>
            </a:r>
            <a:r>
              <a:rPr lang="en-US" i="1" dirty="0" smtClean="0"/>
              <a:t>m</a:t>
            </a:r>
            <a:r>
              <a:rPr lang="en-US" dirty="0" smtClean="0"/>
              <a:t> = 3), part 2</a:t>
            </a:r>
          </a:p>
        </p:txBody>
      </p:sp>
      <p:graphicFrame>
        <p:nvGraphicFramePr>
          <p:cNvPr id="30860" name="Group 140"/>
          <p:cNvGraphicFramePr>
            <a:graphicFrameLocks noGrp="1"/>
          </p:cNvGraphicFramePr>
          <p:nvPr/>
        </p:nvGraphicFramePr>
        <p:xfrm>
          <a:off x="533400" y="1866900"/>
          <a:ext cx="8113014" cy="2928942"/>
        </p:xfrm>
        <a:graphic>
          <a:graphicData uri="http://schemas.openxmlformats.org/drawingml/2006/table">
            <a:tbl>
              <a:tblPr/>
              <a:tblGrid>
                <a:gridCol w="452755"/>
                <a:gridCol w="787400"/>
                <a:gridCol w="581025"/>
                <a:gridCol w="665162"/>
                <a:gridCol w="835025"/>
                <a:gridCol w="804863"/>
                <a:gridCol w="3986784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id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month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CD4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/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(A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censor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(C</a:t>
                      </a:r>
                      <a:r>
                        <a:rPr kumimoji="0" lang="en-US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*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1-p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sp>
        <p:nvSpPr>
          <p:cNvPr id="726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726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700588" y="1968500"/>
          <a:ext cx="3911600" cy="238125"/>
        </p:xfrm>
        <a:graphic>
          <a:graphicData uri="http://schemas.openxmlformats.org/presentationml/2006/ole">
            <p:oleObj spid="_x0000_s171010" name="Equation" r:id="rId4" imgW="4597200" imgH="279360" progId="">
              <p:embed/>
            </p:oleObj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903788" y="5743575"/>
            <a:ext cx="3332162" cy="276225"/>
            <a:chOff x="4903025" y="5742801"/>
            <a:chExt cx="3332925" cy="276999"/>
          </a:xfrm>
        </p:grpSpPr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5105400" y="5748561"/>
            <a:ext cx="3130550" cy="271239"/>
          </p:xfrm>
          <a:graphic>
            <a:graphicData uri="http://schemas.openxmlformats.org/presentationml/2006/ole">
              <p:oleObj spid="_x0000_s171011" name="Equation" r:id="rId5" imgW="3517560" imgH="304560" progId="">
                <p:embed/>
              </p:oleObj>
            </a:graphicData>
          </a:graphic>
        </p:graphicFrame>
        <p:sp>
          <p:nvSpPr>
            <p:cNvPr id="7266" name="TextBox 11"/>
            <p:cNvSpPr txBox="1">
              <a:spLocks noChangeArrowheads="1"/>
            </p:cNvSpPr>
            <p:nvPr/>
          </p:nvSpPr>
          <p:spPr bwMode="auto">
            <a:xfrm>
              <a:off x="4903025" y="5742801"/>
              <a:ext cx="2667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*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Stabilized weights?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Issues with </a:t>
            </a:r>
            <a:r>
              <a:rPr lang="en-US" dirty="0" err="1" smtClean="0"/>
              <a:t>unstabilized</a:t>
            </a:r>
            <a:r>
              <a:rPr lang="en-US" dirty="0" smtClean="0"/>
              <a:t> weights</a:t>
            </a:r>
          </a:p>
          <a:p>
            <a:pPr lvl="1"/>
            <a:r>
              <a:rPr lang="en-US" dirty="0" smtClean="0"/>
              <a:t>High weight to subjects with low probability of receiving the exposure level that they indeed received</a:t>
            </a:r>
          </a:p>
          <a:p>
            <a:pPr lvl="1"/>
            <a:r>
              <a:rPr lang="en-US" dirty="0" smtClean="0"/>
              <a:t>Estimators with large variance </a:t>
            </a:r>
          </a:p>
          <a:p>
            <a:r>
              <a:rPr lang="en-US" dirty="0" smtClean="0"/>
              <a:t>Stabilized weights preferred </a:t>
            </a:r>
            <a:br>
              <a:rPr lang="en-US" dirty="0" smtClean="0"/>
            </a:br>
            <a:r>
              <a:rPr lang="en-US" dirty="0" smtClean="0"/>
              <a:t>(for static strategies)</a:t>
            </a:r>
          </a:p>
          <a:p>
            <a:pPr lvl="1"/>
            <a:r>
              <a:rPr lang="en-US" dirty="0" smtClean="0"/>
              <a:t>Estimators with smaller variance</a:t>
            </a:r>
          </a:p>
          <a:p>
            <a:pPr lvl="1"/>
            <a:r>
              <a:rPr lang="en-US" dirty="0" smtClean="0"/>
              <a:t>Easier to evaluate model specification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When to Start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Stabilized weights?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Common stabilization procedures for static strategies are not valid for dynamic strategies</a:t>
            </a:r>
          </a:p>
          <a:p>
            <a:r>
              <a:rPr lang="en-US" sz="2400" dirty="0" smtClean="0"/>
              <a:t>Numerator can depend on regime and time-varying covariates, but not past treatment</a:t>
            </a:r>
          </a:p>
          <a:p>
            <a:r>
              <a:rPr lang="en-US" sz="2400" dirty="0" smtClean="0"/>
              <a:t>In practice, simple stabilization does not actually stabilize</a:t>
            </a:r>
          </a:p>
          <a:p>
            <a:endParaRPr lang="en-US" sz="2400" dirty="0" smtClean="0"/>
          </a:p>
          <a:p>
            <a:r>
              <a:rPr lang="en-US" sz="2400" dirty="0" smtClean="0"/>
              <a:t>Optimal, locally </a:t>
            </a:r>
            <a:r>
              <a:rPr lang="en-US" sz="2400" dirty="0" err="1" smtClean="0"/>
              <a:t>semiparametric</a:t>
            </a:r>
            <a:r>
              <a:rPr lang="en-US" sz="2400" dirty="0" smtClean="0"/>
              <a:t> efficient weights derived by </a:t>
            </a:r>
            <a:r>
              <a:rPr lang="en-US" sz="2400" dirty="0" err="1" smtClean="0"/>
              <a:t>Orellana</a:t>
            </a:r>
            <a:r>
              <a:rPr lang="en-US" sz="2400" dirty="0" smtClean="0"/>
              <a:t> et al., 2010ab </a:t>
            </a:r>
          </a:p>
          <a:p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When to Start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Truncated weights?</a:t>
            </a:r>
            <a:endParaRPr lang="en-US" i="1" baseline="30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Reset the value of the highest </a:t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(and lowest)</a:t>
            </a:r>
            <a:r>
              <a:rPr lang="en-US" dirty="0" smtClean="0"/>
              <a:t> weights</a:t>
            </a:r>
          </a:p>
          <a:p>
            <a:endParaRPr lang="en-US" dirty="0" smtClean="0"/>
          </a:p>
          <a:p>
            <a:r>
              <a:rPr lang="en-US" dirty="0" smtClean="0"/>
              <a:t>Reduce influence of observations with extreme weights</a:t>
            </a:r>
          </a:p>
          <a:p>
            <a:r>
              <a:rPr lang="en-US" dirty="0" smtClean="0"/>
              <a:t>Increases bias and precision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When to Start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2 inverse-probability weighted dynamic marginal structural models to estimate the hazard ratios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Proc </a:t>
            </a:r>
            <a:r>
              <a:rPr lang="en-US" dirty="0" err="1" smtClean="0"/>
              <a:t>Surveylogistic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Replicates are correlated</a:t>
            </a:r>
          </a:p>
          <a:p>
            <a:r>
              <a:rPr lang="en-US" sz="3200" dirty="0" smtClean="0"/>
              <a:t>Must adjust variance estimation to account for replicates</a:t>
            </a:r>
          </a:p>
          <a:p>
            <a:endParaRPr lang="en-US" sz="3200" dirty="0" smtClean="0"/>
          </a:p>
          <a:p>
            <a:r>
              <a:rPr lang="en-US" sz="3200" dirty="0" smtClean="0"/>
              <a:t>Robust variance (cluster statement)</a:t>
            </a:r>
          </a:p>
          <a:p>
            <a:r>
              <a:rPr lang="en-US" sz="3200" dirty="0" smtClean="0"/>
              <a:t>Bootstrap entire process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2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#1: </a:t>
            </a:r>
          </a:p>
          <a:p>
            <a:pPr lvl="1"/>
            <a:r>
              <a:rPr lang="en-US" dirty="0" smtClean="0"/>
              <a:t>Regime in class statement </a:t>
            </a:r>
          </a:p>
          <a:p>
            <a:pPr lvl="1"/>
            <a:r>
              <a:rPr lang="en-US" dirty="0" smtClean="0">
                <a:sym typeface="Wingdings"/>
              </a:rPr>
              <a:t>n-1 hazard ratios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Model #2: </a:t>
            </a:r>
          </a:p>
          <a:p>
            <a:pPr lvl="1"/>
            <a:r>
              <a:rPr lang="en-US" dirty="0" err="1" smtClean="0">
                <a:sym typeface="Wingdings"/>
              </a:rPr>
              <a:t>Recenter</a:t>
            </a:r>
            <a:r>
              <a:rPr lang="en-US" dirty="0" smtClean="0">
                <a:sym typeface="Wingdings"/>
              </a:rPr>
              <a:t> and rescaled version of regime + regime squared in model statement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</a:t>
            </a:r>
            <a:br>
              <a:rPr lang="en-US" dirty="0" smtClean="0"/>
            </a:br>
            <a:r>
              <a:rPr lang="en-US" dirty="0" smtClean="0"/>
              <a:t>Smoothing for efficiency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Comparing n-1 hazard ratios potentially very inefficient</a:t>
            </a:r>
          </a:p>
          <a:p>
            <a:r>
              <a:rPr lang="en-US" sz="2400" dirty="0" smtClean="0"/>
              <a:t>Few individuals follow any given regime for a long time</a:t>
            </a:r>
          </a:p>
          <a:p>
            <a:endParaRPr lang="en-US" sz="2400" dirty="0" smtClean="0"/>
          </a:p>
          <a:p>
            <a:r>
              <a:rPr lang="en-US" sz="2400" dirty="0" smtClean="0"/>
              <a:t>One model that combines information from many regimes</a:t>
            </a:r>
          </a:p>
          <a:p>
            <a:r>
              <a:rPr lang="en-US" sz="2400" dirty="0" smtClean="0"/>
              <a:t>Model the hazard ratio as a smooth function of the variable “regime”  (e.g., quadratic term or restricted cubic </a:t>
            </a:r>
            <a:r>
              <a:rPr lang="en-US" sz="2400" dirty="0" err="1" smtClean="0"/>
              <a:t>spline</a:t>
            </a:r>
            <a:r>
              <a:rPr lang="en-US" sz="2400" dirty="0" smtClean="0"/>
              <a:t>)</a:t>
            </a:r>
          </a:p>
        </p:txBody>
      </p:sp>
      <p:sp>
        <p:nvSpPr>
          <p:cNvPr id="3891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891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a pooled logistic model with interactions between regime and time</a:t>
            </a:r>
          </a:p>
          <a:p>
            <a:r>
              <a:rPr lang="en-US" dirty="0" smtClean="0"/>
              <a:t>Estimate the 5-year AIDS-free survival</a:t>
            </a:r>
          </a:p>
          <a:p>
            <a:r>
              <a:rPr lang="en-US" dirty="0" smtClean="0"/>
              <a:t>Plot the AIDS-free survival curves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6:</a:t>
            </a:r>
            <a:br>
              <a:rPr lang="en-US" dirty="0" smtClean="0"/>
            </a:br>
            <a:r>
              <a:rPr lang="en-US" dirty="0" smtClean="0"/>
              <a:t>The procedure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Fit a model like the one in Step 5, but with interactions between regime and time</a:t>
            </a:r>
          </a:p>
          <a:p>
            <a:r>
              <a:rPr lang="en-US" sz="2400" dirty="0" smtClean="0"/>
              <a:t>Create a skeleton data set with all possible time points for each individual under each treatment strategy</a:t>
            </a:r>
          </a:p>
          <a:p>
            <a:r>
              <a:rPr lang="en-US" sz="2400" dirty="0" smtClean="0"/>
              <a:t>Score the skeleton data set using the output of the pooled logistic model to get predicted probabilities of the event</a:t>
            </a:r>
          </a:p>
          <a:p>
            <a:r>
              <a:rPr lang="en-US" sz="2400" dirty="0" smtClean="0"/>
              <a:t>Calculate and graph the AIDS-free survival at each time for each strategy</a:t>
            </a:r>
          </a:p>
        </p:txBody>
      </p:sp>
      <p:sp>
        <p:nvSpPr>
          <p:cNvPr id="3891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3891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Causal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Hazard ratios (or survival) that would have been estimated had all individuals initiated cART according to the study protocol (regardless of the treatment they subsequently received)</a:t>
            </a:r>
          </a:p>
          <a:p>
            <a:r>
              <a:rPr lang="en-US" dirty="0" smtClean="0"/>
              <a:t>Per-protocol until initiation,</a:t>
            </a:r>
            <a:br>
              <a:rPr lang="en-US" dirty="0" smtClean="0"/>
            </a:br>
            <a:r>
              <a:rPr lang="en-US" dirty="0" smtClean="0"/>
              <a:t>ITT after initiation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unmeasured confounding given the measured covariates</a:t>
            </a:r>
          </a:p>
          <a:p>
            <a:r>
              <a:rPr lang="en-US" dirty="0" smtClean="0"/>
              <a:t>Correct specification of the model for switching as a function of the measured confounders</a:t>
            </a:r>
          </a:p>
          <a:p>
            <a:r>
              <a:rPr lang="en-US" dirty="0" smtClean="0"/>
              <a:t>Positivity (i.e., no deterministic “assignment” of the treatment)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Next steps 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2800" dirty="0" smtClean="0"/>
              <a:t>More complex strategies</a:t>
            </a:r>
          </a:p>
          <a:p>
            <a:pPr lvl="1"/>
            <a:r>
              <a:rPr lang="en-US" sz="2400" dirty="0" smtClean="0"/>
              <a:t>For death: “Initiate cART within 6 months after the recorded CD4 first drops below </a:t>
            </a:r>
            <a:r>
              <a:rPr lang="en-US" sz="2400" i="1" dirty="0" smtClean="0"/>
              <a:t>x </a:t>
            </a:r>
            <a:r>
              <a:rPr lang="en-US" sz="2400" dirty="0" smtClean="0"/>
              <a:t>cells/mm</a:t>
            </a:r>
            <a:r>
              <a:rPr lang="en-US" sz="2400" baseline="30000" dirty="0" smtClean="0"/>
              <a:t>3 </a:t>
            </a:r>
            <a:r>
              <a:rPr lang="en-US" sz="2400" dirty="0" smtClean="0"/>
              <a:t>or an AIDS diagnosis, whichever occurs earlier”</a:t>
            </a:r>
          </a:p>
        </p:txBody>
      </p:sp>
      <p:sp>
        <p:nvSpPr>
          <p:cNvPr id="5837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837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Next steps 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2800" dirty="0" smtClean="0"/>
              <a:t>Sensitivity Analyses</a:t>
            </a:r>
          </a:p>
          <a:p>
            <a:pPr lvl="1"/>
            <a:r>
              <a:rPr lang="en-US" sz="2400" dirty="0" smtClean="0"/>
              <a:t>Inverse probability weights to adjust for loss to follow-up</a:t>
            </a:r>
          </a:p>
          <a:p>
            <a:pPr lvl="1"/>
            <a:r>
              <a:rPr lang="en-US" sz="2400" dirty="0" smtClean="0"/>
              <a:t>Subset analyses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837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837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Next steps 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 smtClean="0"/>
              <a:t>Alternative, possibly more clinically relevant strategies</a:t>
            </a:r>
          </a:p>
          <a:p>
            <a:pPr lvl="1"/>
            <a:r>
              <a:rPr lang="en-US" dirty="0" smtClean="0"/>
              <a:t>Uniform initiation during the grace period</a:t>
            </a:r>
          </a:p>
          <a:p>
            <a:pPr lvl="1"/>
            <a:r>
              <a:rPr lang="en-US" dirty="0" smtClean="0"/>
              <a:t>Add a numerator </a:t>
            </a:r>
          </a:p>
          <a:p>
            <a:pPr lvl="2"/>
            <a:r>
              <a:rPr lang="en-US" dirty="0" smtClean="0"/>
              <a:t>If 0 ≤ </a:t>
            </a:r>
            <a:r>
              <a:rPr lang="en-US" i="1" dirty="0" smtClean="0"/>
              <a:t>j &lt; m</a:t>
            </a:r>
            <a:r>
              <a:rPr lang="en-US" dirty="0" smtClean="0"/>
              <a:t> and ART = 1</a:t>
            </a:r>
            <a:endParaRPr lang="en-US" i="1" dirty="0" smtClean="0"/>
          </a:p>
          <a:p>
            <a:pPr lvl="2"/>
            <a:r>
              <a:rPr lang="en-US" dirty="0" smtClean="0"/>
              <a:t>If 0 ≤ </a:t>
            </a:r>
            <a:r>
              <a:rPr lang="en-US" i="1" dirty="0" smtClean="0"/>
              <a:t>j &lt; m</a:t>
            </a:r>
            <a:r>
              <a:rPr lang="en-US" dirty="0" smtClean="0"/>
              <a:t> and ART = 0</a:t>
            </a:r>
            <a:endParaRPr lang="en-US" i="1" dirty="0" smtClean="0"/>
          </a:p>
          <a:p>
            <a:pPr lvl="2"/>
            <a:r>
              <a:rPr lang="en-US" dirty="0" smtClean="0"/>
              <a:t>If </a:t>
            </a:r>
            <a:r>
              <a:rPr lang="en-US" i="1" dirty="0" smtClean="0"/>
              <a:t>j =m</a:t>
            </a:r>
          </a:p>
          <a:p>
            <a:endParaRPr lang="en-US" dirty="0" smtClean="0"/>
          </a:p>
        </p:txBody>
      </p:sp>
      <p:sp>
        <p:nvSpPr>
          <p:cNvPr id="5837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837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sp>
        <p:nvSpPr>
          <p:cNvPr id="279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955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2750" y="3697835"/>
            <a:ext cx="581025" cy="371475"/>
          </a:xfrm>
          <a:prstGeom prst="rect">
            <a:avLst/>
          </a:prstGeom>
          <a:noFill/>
        </p:spPr>
      </p:pic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955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2250" y="4158695"/>
            <a:ext cx="962025" cy="371475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2750" y="4593725"/>
            <a:ext cx="581025" cy="371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framework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Learned an approach to answer a clinical question in which a target trial is described in detail and emulated</a:t>
            </a:r>
          </a:p>
          <a:p>
            <a:endParaRPr lang="en-US" dirty="0" smtClean="0"/>
          </a:p>
          <a:p>
            <a:r>
              <a:rPr lang="en-US" dirty="0" smtClean="0"/>
              <a:t>Can be applied to a wide variety of questions, data sources, and methods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Well-defined strategies and effect estimates</a:t>
            </a:r>
          </a:p>
          <a:p>
            <a:r>
              <a:rPr lang="en-US" dirty="0" smtClean="0"/>
              <a:t>Avoids common biases</a:t>
            </a:r>
          </a:p>
          <a:p>
            <a:r>
              <a:rPr lang="en-US" dirty="0" smtClean="0"/>
              <a:t>Allows systematic evaluation</a:t>
            </a:r>
          </a:p>
          <a:p>
            <a:r>
              <a:rPr lang="en-US" dirty="0" smtClean="0"/>
              <a:t>Helps explain differences between studies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computing time by fitting weight model before making replicates</a:t>
            </a:r>
          </a:p>
          <a:p>
            <a:r>
              <a:rPr lang="en-US" dirty="0" smtClean="0"/>
              <a:t>Pay careful attention to observations that are ineligible for censoring and assign their weights accordingly</a:t>
            </a:r>
          </a:p>
          <a:p>
            <a:r>
              <a:rPr lang="en-US" dirty="0" smtClean="0"/>
              <a:t>Don’t automatically stabilize weights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27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Start</a:t>
            </a:r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Co-investigators</a:t>
            </a:r>
          </a:p>
          <a:p>
            <a:pPr lvl="1"/>
            <a:r>
              <a:rPr lang="en-US" smtClean="0"/>
              <a:t>At HSPH: Miguel Hern</a:t>
            </a:r>
            <a:r>
              <a:rPr lang="en-US" smtClean="0">
                <a:cs typeface="Arial" charset="0"/>
              </a:rPr>
              <a:t>án, Jamie Robins, Roger Logan</a:t>
            </a:r>
          </a:p>
          <a:p>
            <a:pPr lvl="1"/>
            <a:r>
              <a:rPr lang="en-US" smtClean="0">
                <a:cs typeface="Arial" charset="0"/>
              </a:rPr>
              <a:t>Members of the HIV-CAUSAL Collaboration</a:t>
            </a:r>
          </a:p>
          <a:p>
            <a:endParaRPr lang="en-US" smtClean="0">
              <a:cs typeface="Arial" charset="0"/>
            </a:endParaRPr>
          </a:p>
          <a:p>
            <a:r>
              <a:rPr lang="en-US" smtClean="0">
                <a:cs typeface="Arial" charset="0"/>
              </a:rPr>
              <a:t>Funding Sources</a:t>
            </a:r>
          </a:p>
          <a:p>
            <a:pPr lvl="1"/>
            <a:r>
              <a:rPr lang="en-US" smtClean="0">
                <a:cs typeface="Arial" charset="0"/>
              </a:rPr>
              <a:t>NIH grants: R01-AI073127 and U10-AA013566</a:t>
            </a:r>
          </a:p>
          <a:p>
            <a:endParaRPr lang="en-US" smtClean="0"/>
          </a:p>
        </p:txBody>
      </p:sp>
      <p:sp>
        <p:nvSpPr>
          <p:cNvPr id="6144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6144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References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Multiple regimes</a:t>
            </a:r>
          </a:p>
          <a:p>
            <a:pPr lvl="1"/>
            <a:r>
              <a:rPr lang="en-US" sz="1800" smtClean="0"/>
              <a:t>Robins et al. </a:t>
            </a:r>
            <a:r>
              <a:rPr lang="en-US" sz="1800" i="1" smtClean="0"/>
              <a:t>Statistics in Medicine</a:t>
            </a:r>
            <a:r>
              <a:rPr lang="en-US" sz="1800" smtClean="0"/>
              <a:t> 2008 </a:t>
            </a:r>
          </a:p>
          <a:p>
            <a:r>
              <a:rPr lang="en-US" sz="2000" smtClean="0"/>
              <a:t>IP weighting for dynamic regimes</a:t>
            </a:r>
          </a:p>
          <a:p>
            <a:pPr lvl="1"/>
            <a:r>
              <a:rPr lang="en-US" sz="1800" smtClean="0"/>
              <a:t>Hernán et al. </a:t>
            </a:r>
            <a:r>
              <a:rPr lang="en-US" sz="1800" i="1" smtClean="0"/>
              <a:t>BCP&amp;T</a:t>
            </a:r>
            <a:r>
              <a:rPr lang="en-US" sz="1800" smtClean="0"/>
              <a:t> 2006</a:t>
            </a:r>
          </a:p>
          <a:p>
            <a:pPr lvl="1"/>
            <a:r>
              <a:rPr lang="en-US" sz="1800" smtClean="0"/>
              <a:t>Robins et al. </a:t>
            </a:r>
            <a:r>
              <a:rPr lang="en-US" sz="1800" i="1" smtClean="0"/>
              <a:t>Statistics in Medicine</a:t>
            </a:r>
            <a:r>
              <a:rPr lang="en-US" sz="1800" smtClean="0"/>
              <a:t> 2008</a:t>
            </a:r>
          </a:p>
          <a:p>
            <a:r>
              <a:rPr lang="en-US" sz="2000" smtClean="0"/>
              <a:t>Smoothing</a:t>
            </a:r>
          </a:p>
          <a:p>
            <a:pPr lvl="1"/>
            <a:r>
              <a:rPr lang="en-US" sz="1800" smtClean="0"/>
              <a:t>Robins et al. </a:t>
            </a:r>
            <a:r>
              <a:rPr lang="en-US" sz="1800" i="1" smtClean="0"/>
              <a:t>Statistics in Medicine</a:t>
            </a:r>
            <a:r>
              <a:rPr lang="en-US" sz="1800" smtClean="0"/>
              <a:t> 2008</a:t>
            </a:r>
          </a:p>
          <a:p>
            <a:r>
              <a:rPr lang="en-US" sz="2000" smtClean="0"/>
              <a:t>Grace periods</a:t>
            </a:r>
          </a:p>
          <a:p>
            <a:pPr lvl="1"/>
            <a:r>
              <a:rPr lang="en-US" sz="1800" smtClean="0"/>
              <a:t>Cain et al. </a:t>
            </a:r>
            <a:r>
              <a:rPr lang="en-US" sz="1800" i="1" smtClean="0"/>
              <a:t>International Journal of Biostatistics</a:t>
            </a:r>
            <a:r>
              <a:rPr lang="en-US" sz="1800" smtClean="0"/>
              <a:t> 2010</a:t>
            </a:r>
          </a:p>
          <a:p>
            <a:r>
              <a:rPr lang="en-US" sz="2000" smtClean="0"/>
              <a:t>Dynamic MSMs reviewed in</a:t>
            </a:r>
          </a:p>
          <a:p>
            <a:pPr lvl="1"/>
            <a:r>
              <a:rPr lang="en-US" sz="1800" smtClean="0"/>
              <a:t>Robins and Hernán. In: </a:t>
            </a:r>
            <a:r>
              <a:rPr lang="en-US" sz="1800" i="1" smtClean="0"/>
              <a:t>Advances in Longitudinal Data Analysis</a:t>
            </a:r>
            <a:r>
              <a:rPr lang="en-US" sz="1800" smtClean="0"/>
              <a:t>. Chapman and Hall/CRC Press, 2009</a:t>
            </a:r>
          </a:p>
          <a:p>
            <a:pPr lvl="1"/>
            <a:endParaRPr lang="en-US" sz="2000" smtClean="0"/>
          </a:p>
          <a:p>
            <a:endParaRPr lang="en-US" sz="2400" smtClean="0"/>
          </a:p>
        </p:txBody>
      </p:sp>
      <p:sp>
        <p:nvSpPr>
          <p:cNvPr id="6246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6246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752600"/>
            <a:ext cx="8577262" cy="4267200"/>
          </a:xfrm>
        </p:spPr>
        <p:txBody>
          <a:bodyPr/>
          <a:lstStyle/>
          <a:p>
            <a:r>
              <a:rPr lang="en-US" dirty="0" smtClean="0"/>
              <a:t>Takeda Pharmaceuticals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lauren.cain@takeda.com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Harvard T.H. Chan School </a:t>
            </a:r>
            <a:br>
              <a:rPr lang="en-US" dirty="0" smtClean="0"/>
            </a:br>
            <a:r>
              <a:rPr lang="en-US" dirty="0" smtClean="0"/>
              <a:t>of Public Health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lcain@hsph.harvard.edu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Constructing Inverse Probability Weights for Dynamic Interventions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45685"/>
            <a:ext cx="8001000" cy="3474115"/>
          </a:xfrm>
        </p:spPr>
        <p:txBody>
          <a:bodyPr/>
          <a:lstStyle/>
          <a:p>
            <a:pPr eaLnBrk="1" hangingPunct="1"/>
            <a:r>
              <a:rPr lang="en-US" dirty="0" smtClean="0"/>
              <a:t>When to Start Antiretroviral Therapy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CIMPOD 2017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Lauren Cain</a:t>
            </a:r>
          </a:p>
          <a:p>
            <a:pPr eaLnBrk="1" hangingPunct="1"/>
            <a:r>
              <a:rPr lang="en-US" sz="2000" dirty="0" smtClean="0"/>
              <a:t>Principal Statistician, Takeda Pharmaceuticals</a:t>
            </a:r>
          </a:p>
          <a:p>
            <a:pPr eaLnBrk="1" hangingPunct="1"/>
            <a:r>
              <a:rPr lang="en-US" sz="2000" dirty="0" smtClean="0"/>
              <a:t>Visiting Scientist, Harvard T.H. Chan School of Public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 Results from the </a:t>
            </a:r>
            <a:br>
              <a:rPr lang="en-US" dirty="0" smtClean="0"/>
            </a:br>
            <a:r>
              <a:rPr lang="en-US" dirty="0" smtClean="0"/>
              <a:t>Case-Study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AIDS/death:</a:t>
            </a:r>
            <a:br>
              <a:rPr lang="en-US" smtClean="0"/>
            </a:br>
            <a:r>
              <a:rPr lang="en-US" smtClean="0"/>
              <a:t>Results</a:t>
            </a:r>
          </a:p>
        </p:txBody>
      </p:sp>
      <p:graphicFrame>
        <p:nvGraphicFramePr>
          <p:cNvPr id="43072" name="Group 64"/>
          <p:cNvGraphicFramePr>
            <a:graphicFrameLocks noGrp="1"/>
          </p:cNvGraphicFramePr>
          <p:nvPr>
            <p:ph idx="4294967295"/>
          </p:nvPr>
        </p:nvGraphicFramePr>
        <p:xfrm>
          <a:off x="566738" y="1752600"/>
          <a:ext cx="7700962" cy="3020949"/>
        </p:xfrm>
        <a:graphic>
          <a:graphicData uri="http://schemas.openxmlformats.org/drawingml/2006/table">
            <a:tbl>
              <a:tblPr/>
              <a:tblGrid>
                <a:gridCol w="1258988"/>
                <a:gridCol w="1391631"/>
                <a:gridCol w="1126346"/>
                <a:gridCol w="1258988"/>
                <a:gridCol w="1258988"/>
                <a:gridCol w="1406021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No. of individuals*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No. of outcomes*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Median CD4 at initiation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Hazard ratio, 95% CI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500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8,392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158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391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 (ref)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450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8,281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209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1.07, 1.22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400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8,201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256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1.29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1.15, 1.46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350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8,144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291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1.38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1.23, 1.56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8,101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1.48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1.33, 1.64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250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8,078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329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1.67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1.50, 1.85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8,066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330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168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1.90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1.67, 2.15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</a:tbl>
          </a:graphicData>
        </a:graphic>
      </p:graphicFrame>
      <p:sp>
        <p:nvSpPr>
          <p:cNvPr id="52291" name="TextBox 7"/>
          <p:cNvSpPr txBox="1">
            <a:spLocks noChangeArrowheads="1"/>
          </p:cNvSpPr>
          <p:nvPr/>
        </p:nvSpPr>
        <p:spPr bwMode="auto">
          <a:xfrm>
            <a:off x="1905000" y="4910138"/>
            <a:ext cx="3048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* No. in the expanded dataset</a:t>
            </a:r>
          </a:p>
        </p:txBody>
      </p:sp>
      <p:sp>
        <p:nvSpPr>
          <p:cNvPr id="5229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2293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Death:</a:t>
            </a:r>
            <a:br>
              <a:rPr lang="en-US" smtClean="0"/>
            </a:br>
            <a:r>
              <a:rPr lang="en-US" smtClean="0"/>
              <a:t>Results</a:t>
            </a:r>
          </a:p>
        </p:txBody>
      </p:sp>
      <p:graphicFrame>
        <p:nvGraphicFramePr>
          <p:cNvPr id="43072" name="Group 64"/>
          <p:cNvGraphicFramePr>
            <a:graphicFrameLocks noGrp="1"/>
          </p:cNvGraphicFramePr>
          <p:nvPr>
            <p:ph idx="4294967295"/>
          </p:nvPr>
        </p:nvGraphicFramePr>
        <p:xfrm>
          <a:off x="566738" y="1752600"/>
          <a:ext cx="7700962" cy="3020949"/>
        </p:xfrm>
        <a:graphic>
          <a:graphicData uri="http://schemas.openxmlformats.org/drawingml/2006/table">
            <a:tbl>
              <a:tblPr/>
              <a:tblGrid>
                <a:gridCol w="1258988"/>
                <a:gridCol w="1391631"/>
                <a:gridCol w="1126346"/>
                <a:gridCol w="1258988"/>
                <a:gridCol w="1258988"/>
                <a:gridCol w="1406021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Regime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No. of individuals*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No. of outcomes*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Median CD4 at initiation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Hazard ratio, 95% CI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8,392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65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392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 (ref)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450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8,281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1.03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0.92, 1.14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8,201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1.05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0.86, 1.27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350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8,144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94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290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0.84, 1.22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8,101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97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0.85, 1.19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8,078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95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1.09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0.92, 1.29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200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8,066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99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167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0.97, 1.48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</a:tbl>
          </a:graphicData>
        </a:graphic>
      </p:graphicFrame>
      <p:sp>
        <p:nvSpPr>
          <p:cNvPr id="53315" name="TextBox 7"/>
          <p:cNvSpPr txBox="1">
            <a:spLocks noChangeArrowheads="1"/>
          </p:cNvSpPr>
          <p:nvPr/>
        </p:nvSpPr>
        <p:spPr bwMode="auto">
          <a:xfrm>
            <a:off x="1905000" y="4910138"/>
            <a:ext cx="3048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* No. in the expanded dataset</a:t>
            </a:r>
          </a:p>
        </p:txBody>
      </p:sp>
      <p:sp>
        <p:nvSpPr>
          <p:cNvPr id="53316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3317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AIDS-free survival</a:t>
            </a:r>
          </a:p>
        </p:txBody>
      </p:sp>
      <p:graphicFrame>
        <p:nvGraphicFramePr>
          <p:cNvPr id="7" name="Table Placeholder 6"/>
          <p:cNvGraphicFramePr>
            <a:graphicFrameLocks noGrp="1"/>
          </p:cNvGraphicFramePr>
          <p:nvPr>
            <p:ph type="tbl" idx="1"/>
          </p:nvPr>
        </p:nvGraphicFramePr>
        <p:xfrm>
          <a:off x="1323975" y="2324100"/>
          <a:ext cx="648684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838"/>
                <a:gridCol w="1019416"/>
                <a:gridCol w="1468755"/>
                <a:gridCol w="1276891"/>
                <a:gridCol w="15719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Regime</a:t>
                      </a:r>
                      <a:endParaRPr 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Survival, 95%</a:t>
                      </a:r>
                      <a:r>
                        <a:rPr lang="en-US" sz="1800" baseline="0" dirty="0" smtClean="0"/>
                        <a:t> CI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Survival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Difference, 95%</a:t>
                      </a:r>
                      <a:r>
                        <a:rPr lang="en-US" sz="1800" baseline="0" dirty="0" smtClean="0"/>
                        <a:t> CI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baseline="0" dirty="0" smtClean="0"/>
                        <a:t>500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0.94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0.92, 0.96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 (ref.)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baseline="0" dirty="0" smtClean="0"/>
                        <a:t>350</a:t>
                      </a:r>
                      <a:endParaRPr lang="en-US" sz="1800" i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0.92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0.91, 0.93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2.1%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0.1, 4.0%</a:t>
                      </a:r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baseline="0" dirty="0" smtClean="0"/>
                        <a:t>200</a:t>
                      </a:r>
                      <a:endParaRPr lang="en-US" sz="1800" i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0.88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0.87, 0.90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5.8%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3.7, 7.8%</a:t>
                      </a:r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430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43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AIDS-free survival</a:t>
            </a:r>
          </a:p>
        </p:txBody>
      </p:sp>
      <p:sp>
        <p:nvSpPr>
          <p:cNvPr id="55299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530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pic>
        <p:nvPicPr>
          <p:cNvPr id="55301" name="Picture 3" descr="AIDS-free survival 06Apr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62200" y="1704975"/>
            <a:ext cx="4391025" cy="43910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Survival</a:t>
            </a:r>
          </a:p>
        </p:txBody>
      </p:sp>
      <p:graphicFrame>
        <p:nvGraphicFramePr>
          <p:cNvPr id="7" name="Table Placeholder 6"/>
          <p:cNvGraphicFramePr>
            <a:graphicFrameLocks noGrp="1"/>
          </p:cNvGraphicFramePr>
          <p:nvPr>
            <p:ph type="tbl" idx="1"/>
          </p:nvPr>
        </p:nvGraphicFramePr>
        <p:xfrm>
          <a:off x="1323975" y="2324100"/>
          <a:ext cx="648684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838"/>
                <a:gridCol w="1019416"/>
                <a:gridCol w="1468755"/>
                <a:gridCol w="1276891"/>
                <a:gridCol w="15719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Regime</a:t>
                      </a:r>
                      <a:endParaRPr 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Survival, 95%</a:t>
                      </a:r>
                      <a:r>
                        <a:rPr lang="en-US" sz="1800" baseline="0" dirty="0" smtClean="0"/>
                        <a:t> CI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Survival Difference, 95%</a:t>
                      </a:r>
                      <a:r>
                        <a:rPr lang="en-US" sz="1800" baseline="0" dirty="0" smtClean="0"/>
                        <a:t> CI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baseline="0" dirty="0" smtClean="0"/>
                        <a:t>500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0.98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0.96, 0.99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 (ref.)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baseline="0" dirty="0" smtClean="0"/>
                        <a:t>350</a:t>
                      </a:r>
                      <a:endParaRPr lang="en-US" sz="1800" i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0.98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0.97, 0.98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-0.02% 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-1.2, 1.2%</a:t>
                      </a:r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baseline="0" dirty="0" smtClean="0"/>
                        <a:t>200</a:t>
                      </a:r>
                      <a:endParaRPr lang="en-US" sz="1800" i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0.97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0.96, 0.98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0.50%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-0.9, 1.8%</a:t>
                      </a:r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635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63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Survival</a:t>
            </a:r>
          </a:p>
        </p:txBody>
      </p:sp>
      <p:sp>
        <p:nvSpPr>
          <p:cNvPr id="57347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27 February 2017</a:t>
            </a:r>
            <a:endParaRPr lang="en-US" dirty="0" smtClean="0"/>
          </a:p>
        </p:txBody>
      </p:sp>
      <p:sp>
        <p:nvSpPr>
          <p:cNvPr id="5734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Start</a:t>
            </a:r>
          </a:p>
        </p:txBody>
      </p:sp>
      <p:pic>
        <p:nvPicPr>
          <p:cNvPr id="57349" name="Picture 2" descr="Survival_06apr10_pp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9000" t="2667" r="14999" b="10667"/>
          <a:stretch>
            <a:fillRect/>
          </a:stretch>
        </p:blipFill>
        <p:spPr>
          <a:xfrm>
            <a:off x="2324100" y="1714500"/>
            <a:ext cx="4456113" cy="43894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25779</TotalTime>
  <Words>3690</Words>
  <Application>Microsoft Office PowerPoint</Application>
  <PresentationFormat>On-screen Show (4:3)</PresentationFormat>
  <Paragraphs>1686</Paragraphs>
  <Slides>79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5" baseType="lpstr">
      <vt:lpstr>Arial</vt:lpstr>
      <vt:lpstr>Verdana</vt:lpstr>
      <vt:lpstr>Wingdings</vt:lpstr>
      <vt:lpstr>Times New Roman</vt:lpstr>
      <vt:lpstr>Profile</vt:lpstr>
      <vt:lpstr>Equation</vt:lpstr>
      <vt:lpstr> Constructing Inverse Probability Weights for Dynamic Interventions</vt:lpstr>
      <vt:lpstr>Outline for today</vt:lpstr>
      <vt:lpstr>1. Introduction to the  Case-Study</vt:lpstr>
      <vt:lpstr>Motivating question</vt:lpstr>
      <vt:lpstr>Clinical guidelines</vt:lpstr>
      <vt:lpstr>Treatment strategies</vt:lpstr>
      <vt:lpstr>Examples of strategies:  Initiate cART…</vt:lpstr>
      <vt:lpstr>Examples of strategies:  Initiate cART…</vt:lpstr>
      <vt:lpstr>Examples of strategies:  Initiate cART…</vt:lpstr>
      <vt:lpstr>Examples of strategies:  Initiate cART…</vt:lpstr>
      <vt:lpstr>Slide 11</vt:lpstr>
      <vt:lpstr>Slide 12</vt:lpstr>
      <vt:lpstr>The HIV-CAUSAL Collaboration: Contributing cohorts</vt:lpstr>
      <vt:lpstr>The HIV-CAUSAL Collaboration: Sample Size</vt:lpstr>
      <vt:lpstr>The HIV-CAUSAL Collaboration: Baseline covariates</vt:lpstr>
      <vt:lpstr>The HIV-CAUSAL Collaboration: Time-varying covariates </vt:lpstr>
      <vt:lpstr>Finding the optimal strategy: Compare 31 strategies</vt:lpstr>
      <vt:lpstr>Preferred method: Randomized clinical trial (RCT)</vt:lpstr>
      <vt:lpstr> Alternative method: Emulate a RCT</vt:lpstr>
      <vt:lpstr>Need for causal inference methods</vt:lpstr>
      <vt:lpstr>2. Guided Exercises with Example Data (Using SAS)</vt:lpstr>
      <vt:lpstr>Example Data </vt:lpstr>
      <vt:lpstr>Simulated v. real data</vt:lpstr>
      <vt:lpstr>Pre-Processing of Data</vt:lpstr>
      <vt:lpstr>Getting Started</vt:lpstr>
      <vt:lpstr>Step 0:</vt:lpstr>
      <vt:lpstr>Step 1:</vt:lpstr>
      <vt:lpstr>Step 2:</vt:lpstr>
      <vt:lpstr>Step 2:  Why are we creating replicates?</vt:lpstr>
      <vt:lpstr>Step 2: Replicates</vt:lpstr>
      <vt:lpstr>Step 3: </vt:lpstr>
      <vt:lpstr>Step 3:</vt:lpstr>
      <vt:lpstr>Step 3: Observations ineligible for censoring</vt:lpstr>
      <vt:lpstr>Sample data: ID 1</vt:lpstr>
      <vt:lpstr>Sample data: ID 2</vt:lpstr>
      <vt:lpstr>Sample data: ID 1 (m = 0)</vt:lpstr>
      <vt:lpstr>Expanded data: ID 1 (m = 0)</vt:lpstr>
      <vt:lpstr>Sample data: ID 2 (m = 0)</vt:lpstr>
      <vt:lpstr>Expanded data: ID 2 (m = 0)</vt:lpstr>
      <vt:lpstr>Step 4:</vt:lpstr>
      <vt:lpstr>Step 4: Why are we  building IP weights?</vt:lpstr>
      <vt:lpstr>Step 4: Weights for treatment or for censoring?</vt:lpstr>
      <vt:lpstr>Step 4: Adjusting for  time-varying selection bias</vt:lpstr>
      <vt:lpstr>Step 4: IP weights</vt:lpstr>
      <vt:lpstr>Estimating the IP weights: ID 1</vt:lpstr>
      <vt:lpstr>Estimating the IP weights: ID 1 (m = 0)</vt:lpstr>
      <vt:lpstr>Estimating the IP weights: ID 1 (m = 3)</vt:lpstr>
      <vt:lpstr>Estimating the IP weights: ID 2</vt:lpstr>
      <vt:lpstr>Estimating the IP weights: ID 2 (m = 0)</vt:lpstr>
      <vt:lpstr>Estimating the IP weights: ID 2 (m = 3), part 1</vt:lpstr>
      <vt:lpstr>Estimating the IP weights: ID 2 (m = 3), part 2</vt:lpstr>
      <vt:lpstr>Step 4: Stabilized weights?</vt:lpstr>
      <vt:lpstr>Step 4: Stabilized weights?</vt:lpstr>
      <vt:lpstr>Step 4: Truncated weights?</vt:lpstr>
      <vt:lpstr>Step 5:</vt:lpstr>
      <vt:lpstr>Step 5: Proc Surveylogistic</vt:lpstr>
      <vt:lpstr>Step 5: 2 models</vt:lpstr>
      <vt:lpstr>Step 5:  Smoothing for efficiency</vt:lpstr>
      <vt:lpstr>Step 6:</vt:lpstr>
      <vt:lpstr>Step 6: The procedure</vt:lpstr>
      <vt:lpstr>Causal Interpretation</vt:lpstr>
      <vt:lpstr>Assumptions</vt:lpstr>
      <vt:lpstr>Next steps </vt:lpstr>
      <vt:lpstr>Next steps </vt:lpstr>
      <vt:lpstr>Next steps </vt:lpstr>
      <vt:lpstr>The framework </vt:lpstr>
      <vt:lpstr>Advantages of framework</vt:lpstr>
      <vt:lpstr>Closing messages</vt:lpstr>
      <vt:lpstr>Acknowledgements</vt:lpstr>
      <vt:lpstr>Additional References</vt:lpstr>
      <vt:lpstr>My Contact Information</vt:lpstr>
      <vt:lpstr> Constructing Inverse Probability Weights for Dynamic Interventions</vt:lpstr>
      <vt:lpstr>3. Results from the  Case-Study</vt:lpstr>
      <vt:lpstr>AIDS/death: Results</vt:lpstr>
      <vt:lpstr>Death: Results</vt:lpstr>
      <vt:lpstr>AIDS-free survival</vt:lpstr>
      <vt:lpstr>AIDS-free survival</vt:lpstr>
      <vt:lpstr>Survival</vt:lpstr>
      <vt:lpstr>Survival</vt:lpstr>
    </vt:vector>
  </TitlesOfParts>
  <Company>Harvard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causal inference from observational data</dc:title>
  <dc:creator>Miguel Hernán</dc:creator>
  <cp:lastModifiedBy>Lauren E. Cain</cp:lastModifiedBy>
  <cp:revision>1045</cp:revision>
  <cp:lastPrinted>1601-01-01T00:00:00Z</cp:lastPrinted>
  <dcterms:created xsi:type="dcterms:W3CDTF">2001-09-25T14:29:08Z</dcterms:created>
  <dcterms:modified xsi:type="dcterms:W3CDTF">2017-03-10T20:36:07Z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